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B3FD48-7DF5-423E-B758-45B012B28FB6}">
  <a:tblStyle styleId="{72B3FD48-7DF5-423E-B758-45B012B28F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3e97b5b7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3e97b5b7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implementation is what the team has theorized to be a more sophisticated implementation of the server that will greater lend itself to ease of execution</a:t>
            </a:r>
            <a:endParaRPr/>
          </a:p>
          <a:p>
            <a:pPr indent="-298450" lvl="0" marL="457200" rtl="0" algn="l">
              <a:spcBef>
                <a:spcPts val="0"/>
              </a:spcBef>
              <a:spcAft>
                <a:spcPts val="0"/>
              </a:spcAft>
              <a:buSzPts val="1100"/>
              <a:buChar char="●"/>
            </a:pPr>
            <a:r>
              <a:rPr lang="en"/>
              <a:t>This design utilizes three threads; wherein, a new thread will be started for each client which will handle any potential connection issues, a thread for infinitely</a:t>
            </a:r>
            <a:endParaRPr/>
          </a:p>
          <a:p>
            <a:pPr indent="0" lvl="0" marL="0" rtl="0" algn="l">
              <a:spcBef>
                <a:spcPts val="0"/>
              </a:spcBef>
              <a:spcAft>
                <a:spcPts val="0"/>
              </a:spcAft>
              <a:buNone/>
            </a:pPr>
            <a:r>
              <a:rPr lang="en"/>
              <a:t>-Damian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4e276492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4e276492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Notes: demonstrates </a:t>
            </a:r>
            <a:r>
              <a:rPr b="1" lang="en"/>
              <a:t>concurrency</a:t>
            </a:r>
            <a:endParaRPr b="1"/>
          </a:p>
          <a:p>
            <a:pPr indent="0" lvl="0" marL="0" rtl="0" algn="l">
              <a:spcBef>
                <a:spcPts val="0"/>
              </a:spcBef>
              <a:spcAft>
                <a:spcPts val="0"/>
              </a:spcAft>
              <a:buNone/>
            </a:pPr>
            <a:r>
              <a:rPr lang="en"/>
              <a:t>-Damian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4e276492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4e276492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following comparisons above are based largely upon the current latency data, and connection hazards of the single-threaded server implementation with an increasing number of devices and research/initial implementation of a multithreaded approach.</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b="1" lang="en">
                <a:solidFill>
                  <a:schemeClr val="dk1"/>
                </a:solidFill>
              </a:rPr>
              <a:t>Single-threaded</a:t>
            </a:r>
            <a:r>
              <a:rPr b="1" lang="en">
                <a:solidFill>
                  <a:schemeClr val="dk1"/>
                </a:solidFill>
              </a:rPr>
              <a:t> Comparison </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team was able to use this approach to measure round trip latency between each individual device, bundles of devices, and so forth at various distances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Implementation throughout last semester and scaling the system upward into this semester was done with relative ease in terms of understanding the operations of the system and when communication was occurring, this significantly improved the teams understanding in sockets, messaging protocols, and using a low-level network interface in general</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New socket and new port explicitly declared for each client connection</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It has been observed, as seen in the plots prior, that as the number of clients increases, there is a drastic increase in latency. It is likely that this is being caused by the sheer number of connections occurring.</a:t>
            </a:r>
            <a:endParaRPr>
              <a:solidFill>
                <a:schemeClr val="dk1"/>
              </a:solidFill>
            </a:endParaRPr>
          </a:p>
          <a:p>
            <a:pPr indent="-298450" lvl="3" marL="1828800" rtl="0" algn="l">
              <a:spcBef>
                <a:spcPts val="0"/>
              </a:spcBef>
              <a:spcAft>
                <a:spcPts val="0"/>
              </a:spcAft>
              <a:buClr>
                <a:schemeClr val="dk1"/>
              </a:buClr>
              <a:buSzPts val="1100"/>
              <a:buChar char="●"/>
            </a:pPr>
            <a:r>
              <a:rPr lang="en">
                <a:solidFill>
                  <a:schemeClr val="dk1"/>
                </a:solidFill>
              </a:rPr>
              <a:t>We are not entirely sure that this connection issue  will be ameliorated with a multithreaded approach, but testing will be done to ensure such.</a:t>
            </a:r>
            <a:endParaRPr>
              <a:solidFill>
                <a:schemeClr val="dk1"/>
              </a:solidFill>
            </a:endParaRPr>
          </a:p>
          <a:p>
            <a:pPr indent="-298450" lvl="0" marL="457200" rtl="0" algn="l">
              <a:spcBef>
                <a:spcPts val="0"/>
              </a:spcBef>
              <a:spcAft>
                <a:spcPts val="0"/>
              </a:spcAft>
              <a:buSzPts val="1100"/>
              <a:buChar char="●"/>
            </a:pPr>
            <a:r>
              <a:rPr b="1" lang="en"/>
              <a:t>Multithreaded Comparison </a:t>
            </a:r>
            <a:endParaRPr b="1"/>
          </a:p>
          <a:p>
            <a:pPr indent="-298450" lvl="1" marL="914400" rtl="0" algn="l">
              <a:spcBef>
                <a:spcPts val="0"/>
              </a:spcBef>
              <a:spcAft>
                <a:spcPts val="0"/>
              </a:spcAft>
              <a:buSzPts val="1100"/>
              <a:buChar char="○"/>
            </a:pPr>
            <a:r>
              <a:rPr lang="en"/>
              <a:t>Since using a single socket and single port, we need to verify that data is not being lost and all messages are being sent/received correctly. Some of this needs to happen on the </a:t>
            </a:r>
            <a:r>
              <a:rPr lang="en"/>
              <a:t>server side</a:t>
            </a:r>
            <a:r>
              <a:rPr lang="en"/>
              <a:t>.</a:t>
            </a:r>
            <a:endParaRPr/>
          </a:p>
          <a:p>
            <a:pPr indent="-298450" lvl="2" marL="1371600" rtl="0" algn="l">
              <a:spcBef>
                <a:spcPts val="0"/>
              </a:spcBef>
              <a:spcAft>
                <a:spcPts val="0"/>
              </a:spcAft>
              <a:buSzPts val="1100"/>
              <a:buChar char="■"/>
            </a:pPr>
            <a:r>
              <a:rPr lang="en"/>
              <a:t>Sockets in python are not inherently thread safe, some functions may exhibit blocking to ensure data integrity is spared, but others do not - </a:t>
            </a:r>
            <a:r>
              <a:rPr lang="en"/>
              <a:t>further</a:t>
            </a:r>
            <a:r>
              <a:rPr lang="en"/>
              <a:t> implementation may need to make use of locks/signaling/error handling</a:t>
            </a:r>
            <a:endParaRPr/>
          </a:p>
          <a:p>
            <a:pPr indent="-298450" lvl="1" marL="914400" rtl="0" algn="l">
              <a:spcBef>
                <a:spcPts val="0"/>
              </a:spcBef>
              <a:spcAft>
                <a:spcPts val="0"/>
              </a:spcAft>
              <a:buSzPts val="1100"/>
              <a:buChar char="○"/>
            </a:pPr>
            <a:r>
              <a:rPr b="1" lang="en"/>
              <a:t>Concurrent message transmission ensures that each client device is receiving data in real time; however, error-handling/interval checks need to be done to ensure messages will be communicated near the same times</a:t>
            </a:r>
            <a:endParaRPr b="1"/>
          </a:p>
          <a:p>
            <a:pPr indent="-298450" lvl="1" marL="914400" rtl="0" algn="l">
              <a:spcBef>
                <a:spcPts val="0"/>
              </a:spcBef>
              <a:spcAft>
                <a:spcPts val="0"/>
              </a:spcAft>
              <a:buSzPts val="1100"/>
              <a:buChar char="○"/>
            </a:pPr>
            <a:r>
              <a:rPr lang="en"/>
              <a:t>Encourages a much more modular approach to designing the system as each aspect of the connection and communication can be segmented into individual threads, then joined together.</a:t>
            </a:r>
            <a:endParaRPr/>
          </a:p>
          <a:p>
            <a:pPr indent="-298450" lvl="1" marL="914400" rtl="0" algn="l">
              <a:spcBef>
                <a:spcPts val="0"/>
              </a:spcBef>
              <a:spcAft>
                <a:spcPts val="0"/>
              </a:spcAft>
              <a:buSzPts val="1100"/>
              <a:buChar char="○"/>
            </a:pPr>
            <a:r>
              <a:rPr lang="en"/>
              <a:t>Due to both the modularity of the system, and ability to likely implement sophisticated error handling we can ensure a more fluid communication from server-clients further improving performance and reliability</a:t>
            </a:r>
            <a:endParaRPr/>
          </a:p>
          <a:p>
            <a:pPr indent="-298450" lvl="1" marL="914400" rtl="0" algn="l">
              <a:spcBef>
                <a:spcPts val="0"/>
              </a:spcBef>
              <a:spcAft>
                <a:spcPts val="0"/>
              </a:spcAft>
              <a:buSzPts val="1100"/>
              <a:buChar char="○"/>
            </a:pPr>
            <a:r>
              <a:rPr lang="en"/>
              <a:t>System will likely end up being more scalable to multiple people (3+ clients at a time to represent a person) as the number of client connections can be </a:t>
            </a:r>
            <a:r>
              <a:rPr lang="en"/>
              <a:t>implicitly</a:t>
            </a:r>
            <a:r>
              <a:rPr lang="en"/>
              <a:t> declared, and the server will continuously be listening for new clients and multiple sockets/ports are not being declared for each respective client</a:t>
            </a:r>
            <a:endParaRPr/>
          </a:p>
          <a:p>
            <a:pPr indent="0" lvl="0" marL="0" rtl="0" algn="l">
              <a:spcBef>
                <a:spcPts val="0"/>
              </a:spcBef>
              <a:spcAft>
                <a:spcPts val="0"/>
              </a:spcAft>
              <a:buNone/>
            </a:pPr>
            <a:r>
              <a:rPr lang="en"/>
              <a:t>-Damian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3e97b5b7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3e97b5b7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Calibri"/>
              <a:buChar char="•"/>
            </a:pPr>
            <a:r>
              <a:rPr lang="en" sz="1200"/>
              <a:t>Single-thread risks</a:t>
            </a:r>
            <a:r>
              <a:rPr lang="en" sz="1200"/>
              <a:t>: Although multithreaded server has yet to be strenuously tested, it is likely that with this implementation the scalability of the system is largely decreased due to the number of sockets and ports being used. Furthermore, difficult to implement sophisticated error handling in communication</a:t>
            </a:r>
            <a:endParaRPr sz="1200"/>
          </a:p>
          <a:p>
            <a:pPr indent="-304800" lvl="0" marL="457200" rtl="0" algn="l">
              <a:spcBef>
                <a:spcPts val="0"/>
              </a:spcBef>
              <a:spcAft>
                <a:spcPts val="0"/>
              </a:spcAft>
              <a:buClr>
                <a:srgbClr val="000000"/>
              </a:buClr>
              <a:buSzPts val="1200"/>
              <a:buFont typeface="Arial"/>
              <a:buChar char="•"/>
            </a:pPr>
            <a:r>
              <a:rPr lang="en" sz="1200"/>
              <a:t>Initial multithread risks: error handling to ensure the connection is being handled correctly, error handling to ensure the message was sent to the client correctly, and error handling to ensure the message was received correctly are unable to be implemented based on current knowledge. However, this design will still be considered as the team explores this and other implementations</a:t>
            </a:r>
            <a:endParaRPr sz="1200"/>
          </a:p>
          <a:p>
            <a:pPr indent="0" lvl="0" marL="0" rtl="0" algn="l">
              <a:spcBef>
                <a:spcPts val="0"/>
              </a:spcBef>
              <a:spcAft>
                <a:spcPts val="0"/>
              </a:spcAft>
              <a:buNone/>
            </a:pPr>
            <a:r>
              <a:rPr lang="en" sz="1200"/>
              <a:t>-Zach</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3e97b5b7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3e97b5b7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Cole</a:t>
            </a:r>
            <a:endParaRPr/>
          </a:p>
          <a:p>
            <a:pPr indent="-298450" lvl="0" marL="457200" rtl="0" algn="l">
              <a:spcBef>
                <a:spcPts val="0"/>
              </a:spcBef>
              <a:spcAft>
                <a:spcPts val="0"/>
              </a:spcAft>
              <a:buSzPts val="1100"/>
              <a:buChar char="●"/>
            </a:pPr>
            <a:r>
              <a:rPr lang="en"/>
              <a:t>Some functionality of the app may change as development progresses</a:t>
            </a:r>
            <a:endParaRPr/>
          </a:p>
          <a:p>
            <a:pPr indent="-266700" lvl="0" marL="457200" rtl="0" algn="l">
              <a:spcBef>
                <a:spcPts val="0"/>
              </a:spcBef>
              <a:spcAft>
                <a:spcPts val="0"/>
              </a:spcAft>
              <a:buSzPts val="600"/>
              <a:buChar char="●"/>
            </a:pPr>
            <a:r>
              <a:rPr lang="en"/>
              <a:t>HR so that user can see if heart rate and stress are peaking during certain hours of the day. Can make adjustments to work schedule or shift management to try to counteract these trends</a:t>
            </a:r>
            <a:endParaRPr/>
          </a:p>
          <a:p>
            <a:pPr indent="-298450" lvl="0" marL="457200" rtl="0" algn="l">
              <a:spcBef>
                <a:spcPts val="0"/>
              </a:spcBef>
              <a:spcAft>
                <a:spcPts val="0"/>
              </a:spcAft>
              <a:buSzPts val="1100"/>
              <a:buChar char="●"/>
            </a:pPr>
            <a:r>
              <a:rPr lang="en"/>
              <a:t>HR collected from workers can notice if certain times of day or areas are resulting in higher average heart rates. Management can then change work plan accordingly and as mentioned by damian the updated risk can also help to alleviate danger from these numbers.</a:t>
            </a:r>
            <a:endParaRPr/>
          </a:p>
          <a:p>
            <a:pPr indent="-298450" lvl="0" marL="457200" rtl="0" algn="l">
              <a:spcBef>
                <a:spcPts val="0"/>
              </a:spcBef>
              <a:spcAft>
                <a:spcPts val="0"/>
              </a:spcAft>
              <a:buSzPts val="1100"/>
              <a:buChar char="●"/>
            </a:pPr>
            <a:r>
              <a:rPr lang="en"/>
              <a:t>Display location of connected devices to ensure workers aren’t straying from work zone and also if certain areas are </a:t>
            </a:r>
            <a:r>
              <a:rPr lang="en"/>
              <a:t>causing higher risk numbers</a:t>
            </a:r>
            <a:endParaRPr/>
          </a:p>
          <a:p>
            <a:pPr indent="-298450" lvl="0" marL="457200" rtl="0" algn="l">
              <a:spcBef>
                <a:spcPts val="0"/>
              </a:spcBef>
              <a:spcAft>
                <a:spcPts val="0"/>
              </a:spcAft>
              <a:buSzPts val="1100"/>
              <a:buChar char="●"/>
            </a:pPr>
            <a:r>
              <a:rPr lang="en"/>
              <a:t>Be able to define work space shown by red rectangle</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rPr lang="en"/>
              <a:t>The goal of our application and its development is going smoothly. The user interface has been completed in its simplest form. The application will gather the data from each of the devices on the system including the watch, the jetson, and the goggles. The application will send meaningful updates to the server and display usefully. The main components of the application include showing hourly trends of traffic with stress levels, active and past alerts, and showing a defined work area to keep the clients in a safe work area. The front end layout of the user interface is completed, while we are completely the initial back end as we speak. Our team has been working diligently to achieve a simple yet useful application for keeping the workers safe while collecting data. Now ill pass it on to Duncan to speak about our applications milestones.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3e97b5b7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3e97b5b7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Duncan</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solidFill>
                  <a:schemeClr val="dk1"/>
                </a:solidFill>
              </a:rPr>
              <a:t>Database is using local database atm. </a:t>
            </a:r>
            <a:r>
              <a:rPr lang="en" strike="sngStrike">
                <a:solidFill>
                  <a:schemeClr val="dk1"/>
                </a:solidFill>
              </a:rPr>
              <a:t>Ideal goal is to use a cloud server to store data but first priority is functionality of the app</a:t>
            </a:r>
            <a:r>
              <a:rPr lang="en">
                <a:solidFill>
                  <a:schemeClr val="dk1"/>
                </a:solidFill>
              </a:rPr>
              <a:t>. As mentioned by damian a local database will store the past alerts, HR throughout the day and display trend for user to see spikes or changes throughout the day. Having a cloud would allow access remotely through the internet but we would have to rent the storage making it more expensive than using the local DB on the tablet. The worksite </a:t>
            </a:r>
            <a:r>
              <a:rPr lang="en" strike="sngStrike">
                <a:solidFill>
                  <a:schemeClr val="dk1"/>
                </a:solidFill>
              </a:rPr>
              <a:t>most likely </a:t>
            </a:r>
            <a:r>
              <a:rPr lang="en">
                <a:solidFill>
                  <a:schemeClr val="dk1"/>
                </a:solidFill>
              </a:rPr>
              <a:t>will only be using a LAN instead of connecting directly to the internet so data would need to be store locally before being transferred to a cloud service, unless the user is willing to use cellular data</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t>Current plan is to use goggles as GPS location as the implementation would be easier to integrate into our system. This would allow use of java and android studio as the primary programming </a:t>
            </a:r>
            <a:r>
              <a:rPr lang="en"/>
              <a:t>tool which we are more familiar with (battery life was zach)</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Heart Rate will be accumulated from the Smartwatch and current HR will be displayed for connected devices. The trend of </a:t>
            </a:r>
            <a:r>
              <a:rPr lang="en"/>
              <a:t>average</a:t>
            </a:r>
            <a:r>
              <a:rPr lang="en"/>
              <a:t> heart rate will also be provided to show if these trends are correlated with different variables such as time of day, Work location, or even the particular type of work in that area. </a:t>
            </a:r>
            <a:r>
              <a:rPr b="1" lang="en" u="sng"/>
              <a:t>These trends can be used to adjust worksite locations or worker shift </a:t>
            </a:r>
            <a:r>
              <a:rPr b="1" lang="en" u="sng"/>
              <a:t>rotations</a:t>
            </a:r>
            <a:r>
              <a:rPr b="1" lang="en" u="sng"/>
              <a:t> if they are noticing that prolonged time in certain areas is affecting worker stress levels. Heart rate will be considered in danger when it starts to peak above 100BPM.</a:t>
            </a:r>
            <a:r>
              <a:rPr lang="en" u="sng"/>
              <a:t> !!! &lt;-</a:t>
            </a:r>
            <a:r>
              <a:rPr b="1" lang="en"/>
              <a:t> MUST MENTION SEP SUGGESTION</a:t>
            </a:r>
            <a:endParaRPr b="1"/>
          </a:p>
          <a:p>
            <a:pPr indent="0" lvl="0" marL="457200" rtl="0" algn="l">
              <a:spcBef>
                <a:spcPts val="0"/>
              </a:spcBef>
              <a:spcAft>
                <a:spcPts val="0"/>
              </a:spcAft>
              <a:buNone/>
            </a:pPr>
            <a:r>
              <a:rPr b="1" lang="en" u="sng"/>
              <a:t>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u="sng"/>
              <a:t>While the database will be storing data from the smartwatch and alert system, if the watch is reporting higher than average heart rates then this data can be used to update the alert level </a:t>
            </a:r>
            <a:r>
              <a:rPr lang="en" u="sng"/>
              <a:t>assessment</a:t>
            </a:r>
            <a:r>
              <a:rPr lang="en" u="sng"/>
              <a:t> for the work site. </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3e97b5b7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3e97b5b7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Cole</a:t>
            </a:r>
            <a:endParaRPr/>
          </a:p>
          <a:p>
            <a:pPr indent="-298450" lvl="0" marL="457200" rtl="0" algn="l">
              <a:spcBef>
                <a:spcPts val="0"/>
              </a:spcBef>
              <a:spcAft>
                <a:spcPts val="0"/>
              </a:spcAft>
              <a:buSzPts val="1100"/>
              <a:buChar char="●"/>
            </a:pPr>
            <a:r>
              <a:rPr lang="en"/>
              <a:t>Incorrect info could cause an incorrect adjustment or delay in </a:t>
            </a:r>
            <a:r>
              <a:rPr lang="en"/>
              <a:t>schedule</a:t>
            </a:r>
            <a:r>
              <a:rPr lang="en"/>
              <a:t> to be made that could cost time and money. It could also affect a worker if his stats are not valid could cause issues in his work.</a:t>
            </a:r>
            <a:endParaRPr/>
          </a:p>
          <a:p>
            <a:pPr indent="-298450" lvl="0" marL="457200" rtl="0" algn="l">
              <a:spcBef>
                <a:spcPts val="0"/>
              </a:spcBef>
              <a:spcAft>
                <a:spcPts val="0"/>
              </a:spcAft>
              <a:buSzPts val="1100"/>
              <a:buChar char="●"/>
            </a:pPr>
            <a:r>
              <a:rPr lang="en"/>
              <a:t>Losing these trend data could mean that helpful adjustments to the </a:t>
            </a:r>
            <a:r>
              <a:rPr lang="en"/>
              <a:t>project could go unnoticed and decrease the overall safety that this project is hoping to improve.</a:t>
            </a:r>
            <a:r>
              <a:rPr lang="en"/>
              <a:t> Losing this data could also result in a threat level value not being properly updated which could affect the overall safety </a:t>
            </a:r>
            <a:r>
              <a:rPr lang="en"/>
              <a:t>assessment</a:t>
            </a:r>
            <a:r>
              <a:rPr lang="en"/>
              <a:t> of the site.</a:t>
            </a:r>
            <a:endParaRPr/>
          </a:p>
          <a:p>
            <a:pPr indent="-298450" lvl="0" marL="457200" rtl="0" algn="l">
              <a:spcBef>
                <a:spcPts val="0"/>
              </a:spcBef>
              <a:spcAft>
                <a:spcPts val="0"/>
              </a:spcAft>
              <a:buSzPts val="1100"/>
              <a:buChar char="●"/>
            </a:pPr>
            <a:r>
              <a:rPr lang="en"/>
              <a:t>Probably worth mentioning here that at the current stage of development, it is difficult to comprehensively understand all of the risks associated with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Risk </a:t>
            </a:r>
            <a:r>
              <a:rPr lang="en"/>
              <a:t>management</a:t>
            </a:r>
            <a:r>
              <a:rPr lang="en"/>
              <a:t> of the application include worrying about the app displaying incorrect data or out of date information which can lead to issues on the </a:t>
            </a:r>
            <a:r>
              <a:rPr lang="en"/>
              <a:t>management</a:t>
            </a:r>
            <a:r>
              <a:rPr lang="en"/>
              <a:t> side of things. The other risk is the application failing or crashing while in the work zone </a:t>
            </a:r>
            <a:r>
              <a:rPr lang="en"/>
              <a:t>causing disruption in data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Pass on to duncan. </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3e97b5b7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3e97b5b7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Duncan</a:t>
            </a:r>
            <a:endParaRPr/>
          </a:p>
          <a:p>
            <a:pPr indent="-298450" lvl="0" marL="457200" rtl="0" algn="l">
              <a:spcBef>
                <a:spcPts val="0"/>
              </a:spcBef>
              <a:spcAft>
                <a:spcPts val="0"/>
              </a:spcAft>
              <a:buSzPts val="1100"/>
              <a:buChar char="●"/>
            </a:pPr>
            <a:r>
              <a:rPr b="1" lang="en"/>
              <a:t>READ SLIDES FIRST</a:t>
            </a:r>
            <a:endParaRPr b="1"/>
          </a:p>
          <a:p>
            <a:pPr indent="-298450" lvl="0" marL="457200" rtl="0" algn="l">
              <a:spcBef>
                <a:spcPts val="0"/>
              </a:spcBef>
              <a:spcAft>
                <a:spcPts val="0"/>
              </a:spcAft>
              <a:buSzPts val="1100"/>
              <a:buChar char="●"/>
            </a:pPr>
            <a:r>
              <a:rPr lang="en"/>
              <a:t>Camera Feed and AI inference for risk score generation</a:t>
            </a:r>
            <a:endParaRPr/>
          </a:p>
          <a:p>
            <a:pPr indent="-298450" lvl="0" marL="457200" rtl="0" algn="l">
              <a:spcBef>
                <a:spcPts val="0"/>
              </a:spcBef>
              <a:spcAft>
                <a:spcPts val="0"/>
              </a:spcAft>
              <a:buSzPts val="1100"/>
              <a:buChar char="●"/>
            </a:pPr>
            <a:r>
              <a:rPr b="1" lang="en" u="sng"/>
              <a:t>Not </a:t>
            </a:r>
            <a:r>
              <a:rPr b="1" lang="en" u="sng"/>
              <a:t>currently</a:t>
            </a:r>
            <a:r>
              <a:rPr b="1" lang="en" u="sng"/>
              <a:t> in our work plan but would like to be able to use camera and AI interface so that we can incorporate our work from Real time AI - NOT A DELIVERABLE</a:t>
            </a:r>
            <a:endParaRPr b="1" u="sng"/>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4e2764923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4e2764923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c3e97b5b7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 name="Google Shape;44;gc3e97b5b7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Deliverable -- Server Communication between devices to represent a single-scale system of one person, also a digital twin application to collect and summarize data, to be stored in a </a:t>
            </a:r>
            <a:r>
              <a:rPr lang="en"/>
              <a:t>database</a:t>
            </a:r>
            <a:r>
              <a:rPr lang="en"/>
              <a:t> and communicated to the server for an updated risk score.</a:t>
            </a:r>
            <a:endParaRPr/>
          </a:p>
          <a:p>
            <a:pPr indent="-298450" lvl="0" marL="457200" rtl="0" algn="l">
              <a:spcBef>
                <a:spcPts val="0"/>
              </a:spcBef>
              <a:spcAft>
                <a:spcPts val="0"/>
              </a:spcAft>
              <a:buSzPts val="1100"/>
              <a:buChar char="●"/>
            </a:pPr>
            <a:r>
              <a:rPr lang="en"/>
              <a:t>Currently, system is implemented for one person. Our goal is to maximize the efficiency of our system implementation by way of error handling to ensure fluid communication with the purpose of scaling to multiple people (goggles, watch, etc)</a:t>
            </a:r>
            <a:endParaRPr/>
          </a:p>
          <a:p>
            <a:pPr indent="-298450" lvl="0" marL="457200" rtl="0" algn="l">
              <a:spcBef>
                <a:spcPts val="0"/>
              </a:spcBef>
              <a:spcAft>
                <a:spcPts val="0"/>
              </a:spcAft>
              <a:buSzPts val="1100"/>
              <a:buChar char="●"/>
            </a:pPr>
            <a:r>
              <a:rPr lang="en"/>
              <a:t>The image above shows the system operating in a theorized workzone. The NVIDIA Xavier board is operating as a server and will be placed near the edge of a work zone connected to a camera which will be analyzing traffic data in real time to provide a risk score.  (Currently, we are generating this risk score to ensure server functionality)</a:t>
            </a:r>
            <a:endParaRPr/>
          </a:p>
          <a:p>
            <a:pPr indent="-298450" lvl="0" marL="457200" rtl="0" algn="l">
              <a:spcBef>
                <a:spcPts val="0"/>
              </a:spcBef>
              <a:spcAft>
                <a:spcPts val="0"/>
              </a:spcAft>
              <a:buSzPts val="1100"/>
              <a:buChar char="●"/>
            </a:pPr>
            <a:r>
              <a:rPr lang="en"/>
              <a:t>This risk score will be communicated to the various clients that are connected to the server by means of wireless communication using an access point to interface between devices which is operating on a LAN network.</a:t>
            </a:r>
            <a:endParaRPr/>
          </a:p>
          <a:p>
            <a:pPr indent="-298450" lvl="0" marL="457200" rtl="0" algn="l">
              <a:spcBef>
                <a:spcPts val="0"/>
              </a:spcBef>
              <a:spcAft>
                <a:spcPts val="0"/>
              </a:spcAft>
              <a:buSzPts val="1100"/>
              <a:buChar char="●"/>
            </a:pPr>
            <a:r>
              <a:rPr lang="en"/>
              <a:t> The mobile app will be collecting and summarizing data from the server and clients to be displayed under a managerial context. </a:t>
            </a:r>
            <a:endParaRPr/>
          </a:p>
          <a:p>
            <a:pPr indent="-298450" lvl="0" marL="457200" rtl="0" algn="l">
              <a:spcBef>
                <a:spcPts val="0"/>
              </a:spcBef>
              <a:spcAft>
                <a:spcPts val="0"/>
              </a:spcAft>
              <a:buSzPts val="1100"/>
              <a:buChar char="●"/>
            </a:pPr>
            <a:r>
              <a:rPr lang="en"/>
              <a:t>The risk score that is delivered to the clients will be displayed in real time for a warning system on the device to notify the user.</a:t>
            </a:r>
            <a:endParaRPr/>
          </a:p>
          <a:p>
            <a:pPr indent="-298450" lvl="0" marL="457200" rtl="0" algn="l">
              <a:spcBef>
                <a:spcPts val="0"/>
              </a:spcBef>
              <a:spcAft>
                <a:spcPts val="0"/>
              </a:spcAft>
              <a:buSzPts val="1100"/>
              <a:buChar char="●"/>
            </a:pPr>
            <a:r>
              <a:rPr lang="en"/>
              <a:t>The system’s operating distance has currently been measured to be 70m with the access point in a centralized location</a:t>
            </a:r>
            <a:endParaRPr/>
          </a:p>
          <a:p>
            <a:pPr indent="-298450" lvl="1" marL="914400" rtl="0" algn="l">
              <a:spcBef>
                <a:spcPts val="0"/>
              </a:spcBef>
              <a:spcAft>
                <a:spcPts val="0"/>
              </a:spcAft>
              <a:buSzPts val="1100"/>
              <a:buChar char="○"/>
            </a:pPr>
            <a:r>
              <a:rPr lang="en"/>
              <a:t>This operating distance was measured in near ideal circumstances, the team will continue to test the system in more accurate to a work zone conditions to ensure fluid communication</a:t>
            </a:r>
            <a:endParaRPr/>
          </a:p>
          <a:p>
            <a:pPr indent="0" lvl="0" marL="914400" rtl="0" algn="l">
              <a:spcBef>
                <a:spcPts val="0"/>
              </a:spcBef>
              <a:spcAft>
                <a:spcPts val="0"/>
              </a:spcAft>
              <a:buNone/>
            </a:pPr>
            <a:r>
              <a:t/>
            </a:r>
            <a:endParaRPr/>
          </a:p>
          <a:p>
            <a:pPr indent="0" lvl="0" marL="0" rtl="0" algn="l">
              <a:spcBef>
                <a:spcPts val="0"/>
              </a:spcBef>
              <a:spcAft>
                <a:spcPts val="0"/>
              </a:spcAft>
              <a:buNone/>
            </a:pPr>
            <a:r>
              <a:rPr lang="en"/>
              <a:t>Each of the devices in the system exhibit various hardware issues that may cause risks within the system.</a:t>
            </a:r>
            <a:br>
              <a:rPr lang="en"/>
            </a:b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c3e97b5b7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c3e97b5b7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a:p>
            <a:pPr indent="0" lvl="0" marL="0" rtl="0" algn="l">
              <a:spcBef>
                <a:spcPts val="0"/>
              </a:spcBef>
              <a:spcAft>
                <a:spcPts val="0"/>
              </a:spcAft>
              <a:buNone/>
            </a:pPr>
            <a:r>
              <a:rPr lang="en"/>
              <a:t>What we have here is the associated risks with the hardware. Dealing with these could be difficult due to the nature of the project, but we also have plans to mitigate them should they appear</a:t>
            </a:r>
            <a:endParaRPr/>
          </a:p>
          <a:p>
            <a:pPr indent="-298450" lvl="0" marL="457200" rtl="0" algn="l">
              <a:spcBef>
                <a:spcPts val="0"/>
              </a:spcBef>
              <a:spcAft>
                <a:spcPts val="0"/>
              </a:spcAft>
              <a:buSzPts val="1100"/>
              <a:buChar char="●"/>
            </a:pPr>
            <a:r>
              <a:rPr lang="en"/>
              <a:t>Goggles: To start with, when testing, the goggles have had a notably shorter </a:t>
            </a:r>
            <a:r>
              <a:rPr lang="en"/>
              <a:t>battery</a:t>
            </a:r>
            <a:r>
              <a:rPr lang="en"/>
              <a:t> life than advertised. The glasses have gotten to a point where they are inoperable in as little as 40 minutes. This is significant because any battery level below 40% will make communication with the </a:t>
            </a:r>
            <a:r>
              <a:rPr lang="en"/>
              <a:t>goggles difficult to connect at any distance (even right next to it). A notable way to address this would be to purchase a replacement pair of the goggles. This would most likely be a short term solution which may not be feasible for potential construction companies looking to invest in this technology.</a:t>
            </a:r>
            <a:endParaRPr/>
          </a:p>
          <a:p>
            <a:pPr indent="-298450" lvl="0" marL="457200" rtl="0" algn="l">
              <a:spcBef>
                <a:spcPts val="0"/>
              </a:spcBef>
              <a:spcAft>
                <a:spcPts val="0"/>
              </a:spcAft>
              <a:buSzPts val="1100"/>
              <a:buChar char="●"/>
            </a:pPr>
            <a:r>
              <a:rPr lang="en"/>
              <a:t>Traffic: Next, Larger vehicle such as vans and trucks seem to block the connection entirely. This has shown to lead to much higher latencies which could potentially result in injuries for workers. Vans and trucks passing by would be a common occurrence in a highway work zone so this is issue is somewhat unavoidable. Implementing error handling on the client and server side to reduce the risk of dropping connection in these scenarios will be done to potentially mitigate this.</a:t>
            </a:r>
            <a:endParaRPr/>
          </a:p>
          <a:p>
            <a:pPr indent="-298450" lvl="0" marL="457200" rtl="0" algn="l">
              <a:spcBef>
                <a:spcPts val="0"/>
              </a:spcBef>
              <a:spcAft>
                <a:spcPts val="0"/>
              </a:spcAft>
              <a:buSzPts val="1100"/>
              <a:buChar char="●"/>
            </a:pPr>
            <a:r>
              <a:rPr lang="en"/>
              <a:t>Temperature: Finally, recently during our testing we noticed that the temperature can have a massive effect on the efficiency and range of communication between devices. At the beginning of February the team was testing outside in temperatures around 35 degrees and could only successfully connect at a range of approximately 40 meters. When we had done testing on a more temperate day of around 60 degrees, the range was approximately 70 meters which is a 75% increase. Because of this, attempts to keep the router in a temperate zone should be made on a work site</a:t>
            </a:r>
            <a:endParaRPr/>
          </a:p>
          <a:p>
            <a:pPr indent="-298450" lvl="0" marL="457200" rtl="0" algn="l">
              <a:spcBef>
                <a:spcPts val="0"/>
              </a:spcBef>
              <a:spcAft>
                <a:spcPts val="0"/>
              </a:spcAft>
              <a:buClr>
                <a:schemeClr val="dk1"/>
              </a:buClr>
              <a:buSzPts val="1100"/>
              <a:buChar char="●"/>
            </a:pPr>
            <a:r>
              <a:rPr lang="en">
                <a:solidFill>
                  <a:schemeClr val="dk1"/>
                </a:solidFill>
              </a:rPr>
              <a:t>The figure on the previous slide showed a broad overview of the setting that the system may be operating in and where the various devices will be placed. The following slides will move into the topology in which communication and data transfer is occuring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3e97b5b7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3e97b5b7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a:p>
            <a:pPr indent="0" lvl="0" marL="0" rtl="0" algn="l">
              <a:spcBef>
                <a:spcPts val="0"/>
              </a:spcBef>
              <a:spcAft>
                <a:spcPts val="0"/>
              </a:spcAft>
              <a:buNone/>
            </a:pPr>
            <a:r>
              <a:rPr lang="en"/>
              <a:t>This is the current communication schematic displaying progress and development with completed items being in the green section, items in development are in the yellow bubbles, and incomplete or unaddressed sections are in red</a:t>
            </a:r>
            <a:endParaRPr/>
          </a:p>
          <a:p>
            <a:pPr indent="-298450" lvl="0" marL="457200" rtl="0" algn="l">
              <a:spcBef>
                <a:spcPts val="0"/>
              </a:spcBef>
              <a:spcAft>
                <a:spcPts val="0"/>
              </a:spcAft>
              <a:buSzPts val="1100"/>
              <a:buChar char="●"/>
            </a:pPr>
            <a:r>
              <a:rPr lang="en"/>
              <a:t>The team has a working server for communication between the Vuzix Blade Goggles, Smartwatch, an android device client, and the communication for the mobile application is in progress. Various server designs are similarly in progress.</a:t>
            </a:r>
            <a:endParaRPr/>
          </a:p>
          <a:p>
            <a:pPr indent="-298450" lvl="0" marL="457200" rtl="0" algn="l">
              <a:spcBef>
                <a:spcPts val="0"/>
              </a:spcBef>
              <a:spcAft>
                <a:spcPts val="0"/>
              </a:spcAft>
              <a:buSzPts val="1100"/>
              <a:buChar char="●"/>
            </a:pPr>
            <a:r>
              <a:rPr b="1" lang="en"/>
              <a:t>Similarly, the mobile application writing the various aggregated or summarized data to a local database, which will be communicated back to the server for an updated scale of the risk score is incomplete, but development will occur soon. (For example, if a worker is near the edge of a work zone as noted by the GPS location, the potential hazards may be higher, so the server will communicate larger risk scores back to the clients)</a:t>
            </a:r>
            <a:endParaRPr b="1"/>
          </a:p>
          <a:p>
            <a:pPr indent="-298450" lvl="0" marL="457200" rtl="0" algn="l">
              <a:spcBef>
                <a:spcPts val="0"/>
              </a:spcBef>
              <a:spcAft>
                <a:spcPts val="0"/>
              </a:spcAft>
              <a:buSzPts val="1100"/>
              <a:buChar char="●"/>
            </a:pPr>
            <a:r>
              <a:rPr lang="en"/>
              <a:t>S</a:t>
            </a:r>
            <a:r>
              <a:rPr lang="en"/>
              <a:t>erver design </a:t>
            </a:r>
            <a:r>
              <a:rPr lang="en"/>
              <a:t>implementation</a:t>
            </a:r>
            <a:r>
              <a:rPr lang="en"/>
              <a:t> will be sending a randomly generated risk score to the clients. However, with sufficient knowledge the team will implement the server (Xavier) receiving real time traffic video from a connected camera and the Xavier will use this data and an associated deep learning model to conduct inference on vehicle trajectory to be used in previously mentioned risk score generation. However, this is not currently in progress from the team as implementing the absolute communication scheme is the primary deliverable for development here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4e27649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4e27649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Zach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Server: Developed in Python, utilizing the low-level networking interface Sockets package. This was chosen due to comprehensive available documentation, and most closely aligned with the system design team’s relevant experience. However, as the team is shifting into a multithreading approach it is becoming apparent that sockets may be difficult to reach the desired, error handled solution, but the team will reach this goal after further research.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Clients (Goggles, Phone): Developed in Java using the Android Studio IDE, similarly utilize sockets for network interfacing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Client (Watch): Developed using the native Tizen Studio Framework IDE for API usage, software developed using 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team has experienced difficulty in establishing communication between each of these different languages as communication is handled slightly differently across them.</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The clients thus far have been largely developed by Sep, however, the team is leveraging the existing client communication backend to implement on the digital twin, and is leading development on mobile application progress. The system design team has been honing in on optimizing the server design.</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3e97b5b7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3e97b5b7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a:p>
            <a:pPr indent="0" lvl="0" marL="457200" rtl="0" algn="l">
              <a:spcBef>
                <a:spcPts val="0"/>
              </a:spcBef>
              <a:spcAft>
                <a:spcPts val="0"/>
              </a:spcAft>
              <a:buNone/>
            </a:pPr>
            <a:r>
              <a:rPr lang="en"/>
              <a:t>Single-thread, multi-socket, multi-port - Not ensuring messages are sent concurrently</a:t>
            </a:r>
            <a:endParaRPr/>
          </a:p>
          <a:p>
            <a:pPr indent="-298450" lvl="0" marL="457200" rtl="0" algn="l">
              <a:spcBef>
                <a:spcPts val="0"/>
              </a:spcBef>
              <a:spcAft>
                <a:spcPts val="0"/>
              </a:spcAft>
              <a:buSzPts val="1100"/>
              <a:buChar char="●"/>
            </a:pPr>
            <a:r>
              <a:rPr lang="en"/>
              <a:t>This implementation has been used to gather information on the latency between available devices and potential difficulties between specific devices</a:t>
            </a:r>
            <a:endParaRPr/>
          </a:p>
          <a:p>
            <a:pPr indent="-298450" lvl="0" marL="457200" rtl="0" algn="l">
              <a:spcBef>
                <a:spcPts val="0"/>
              </a:spcBef>
              <a:spcAft>
                <a:spcPts val="0"/>
              </a:spcAft>
              <a:buSzPts val="1100"/>
              <a:buChar char="●"/>
            </a:pPr>
            <a:r>
              <a:rPr lang="en"/>
              <a:t>Risks associated with this implementation: Although multithreaded server has yet to be </a:t>
            </a:r>
            <a:r>
              <a:rPr lang="en"/>
              <a:t>strenuously</a:t>
            </a:r>
            <a:r>
              <a:rPr lang="en"/>
              <a:t> tested, it is likely that with this implementation the scalability of the system is largely decreased due to the number of sockets and ports being used</a:t>
            </a:r>
            <a:endParaRPr/>
          </a:p>
          <a:p>
            <a:pPr indent="-298450" lvl="0" marL="457200" rtl="0" algn="l">
              <a:spcBef>
                <a:spcPts val="0"/>
              </a:spcBef>
              <a:spcAft>
                <a:spcPts val="0"/>
              </a:spcAft>
              <a:buSzPts val="1100"/>
              <a:buChar char="●"/>
            </a:pPr>
            <a:r>
              <a:rPr lang="en"/>
              <a:t>Furthermore, difficult to implement sophisticated error handling in communication. Mostly relying exclusively on the clients to do any error handling, but this is not accounting for the server hanging on a transmission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3e97b5b7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3e97b5b7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a:p>
            <a:pPr indent="-298450" lvl="0" marL="457200" rtl="0" algn="l">
              <a:spcBef>
                <a:spcPts val="0"/>
              </a:spcBef>
              <a:spcAft>
                <a:spcPts val="0"/>
              </a:spcAft>
              <a:buSzPts val="1100"/>
              <a:buChar char="●"/>
            </a:pPr>
            <a:r>
              <a:rPr lang="en"/>
              <a:t>Q3 Shows what we can idealistically get with error handling, which even with all 3 devices is averaging around sub 10ms at maximum </a:t>
            </a:r>
            <a:r>
              <a:rPr lang="en"/>
              <a:t>distance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3e97b5b7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3e97b5b7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-Nathan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3e97b5b7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3e97b5b7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team implemented and briefly tested this approach. The server is able to </a:t>
            </a:r>
            <a:r>
              <a:rPr lang="en"/>
              <a:t>concurrently send messages to X # of connected clients, and receive a message back from each of these clients</a:t>
            </a:r>
            <a:endParaRPr/>
          </a:p>
          <a:p>
            <a:pPr indent="-298450" lvl="0" marL="457200" rtl="0" algn="l">
              <a:spcBef>
                <a:spcPts val="0"/>
              </a:spcBef>
              <a:spcAft>
                <a:spcPts val="0"/>
              </a:spcAft>
              <a:buSzPts val="1100"/>
              <a:buChar char="●"/>
            </a:pPr>
            <a:r>
              <a:rPr lang="en"/>
              <a:t>This implementation utilizes a single client thread which will infinitely deliver messages to the respective connected client, and receive a message back (ideally for acknowledgement that the message was received correctly)</a:t>
            </a:r>
            <a:endParaRPr/>
          </a:p>
          <a:p>
            <a:pPr indent="0" lvl="0" marL="0" rtl="0" algn="l">
              <a:spcBef>
                <a:spcPts val="0"/>
              </a:spcBef>
              <a:spcAft>
                <a:spcPts val="0"/>
              </a:spcAft>
              <a:buNone/>
            </a:pPr>
            <a:r>
              <a:rPr lang="en"/>
              <a:t>-Damian</a:t>
            </a:r>
            <a:endParaRPr/>
          </a:p>
          <a:p>
            <a:pPr indent="0" lvl="0" marL="4572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5.png"/><Relationship Id="rId4" Type="http://schemas.openxmlformats.org/officeDocument/2006/relationships/image" Target="../media/image1.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30250" y="1428750"/>
            <a:ext cx="7681800" cy="1142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 name="Google Shape;10;p2"/>
          <p:cNvSpPr txBox="1"/>
          <p:nvPr>
            <p:ph idx="1" type="subTitle"/>
          </p:nvPr>
        </p:nvSpPr>
        <p:spPr>
          <a:xfrm>
            <a:off x="730249" y="3258741"/>
            <a:ext cx="7681800" cy="346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Calibri"/>
              <a:buNone/>
              <a:defRPr>
                <a:solidFill>
                  <a:schemeClr val="lt1"/>
                </a:solidFill>
              </a:defRPr>
            </a:lvl1pPr>
            <a:lvl2pPr lvl="1" algn="ctr">
              <a:lnSpc>
                <a:spcPct val="90000"/>
              </a:lnSpc>
              <a:spcBef>
                <a:spcPts val="560"/>
              </a:spcBef>
              <a:spcAft>
                <a:spcPts val="0"/>
              </a:spcAft>
              <a:buClr>
                <a:schemeClr val="lt1"/>
              </a:buClr>
              <a:buSzPts val="2800"/>
              <a:buFont typeface="Calibri"/>
              <a:buNone/>
              <a:defRPr>
                <a:solidFill>
                  <a:schemeClr val="lt1"/>
                </a:solidFill>
              </a:defRPr>
            </a:lvl2pPr>
            <a:lvl3pPr lvl="2" algn="ctr">
              <a:lnSpc>
                <a:spcPct val="90000"/>
              </a:lnSpc>
              <a:spcBef>
                <a:spcPts val="480"/>
              </a:spcBef>
              <a:spcAft>
                <a:spcPts val="0"/>
              </a:spcAft>
              <a:buClr>
                <a:schemeClr val="lt1"/>
              </a:buClr>
              <a:buSzPts val="2400"/>
              <a:buFont typeface="Calibri"/>
              <a:buNone/>
              <a:defRPr>
                <a:solidFill>
                  <a:schemeClr val="lt1"/>
                </a:solidFill>
              </a:defRPr>
            </a:lvl3pPr>
            <a:lvl4pPr lvl="3" algn="ctr">
              <a:lnSpc>
                <a:spcPct val="90000"/>
              </a:lnSpc>
              <a:spcBef>
                <a:spcPts val="480"/>
              </a:spcBef>
              <a:spcAft>
                <a:spcPts val="0"/>
              </a:spcAft>
              <a:buClr>
                <a:schemeClr val="lt1"/>
              </a:buClr>
              <a:buSzPts val="2400"/>
              <a:buFont typeface="Calibri"/>
              <a:buNone/>
              <a:defRPr>
                <a:solidFill>
                  <a:schemeClr val="lt1"/>
                </a:solidFill>
              </a:defRPr>
            </a:lvl4pPr>
            <a:lvl5pPr lvl="4" algn="ctr">
              <a:lnSpc>
                <a:spcPct val="90000"/>
              </a:lnSpc>
              <a:spcBef>
                <a:spcPts val="480"/>
              </a:spcBef>
              <a:spcAft>
                <a:spcPts val="0"/>
              </a:spcAft>
              <a:buClr>
                <a:schemeClr val="lt1"/>
              </a:buClr>
              <a:buSzPts val="2400"/>
              <a:buFont typeface="Calibri"/>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p:txBody>
      </p:sp>
      <p:pic>
        <p:nvPicPr>
          <p:cNvPr descr="UNCC_WSL_Logo_WHT.gif" id="11" name="Google Shape;11;p2"/>
          <p:cNvPicPr preferRelativeResize="0"/>
          <p:nvPr/>
        </p:nvPicPr>
        <p:blipFill rotWithShape="1">
          <a:blip r:embed="rId3">
            <a:alphaModFix/>
          </a:blip>
          <a:srcRect b="0" l="0" r="0" t="0"/>
          <a:stretch/>
        </p:blipFill>
        <p:spPr>
          <a:xfrm>
            <a:off x="5943600" y="4447857"/>
            <a:ext cx="2343150" cy="581343"/>
          </a:xfrm>
          <a:prstGeom prst="rect">
            <a:avLst/>
          </a:prstGeom>
          <a:noFill/>
          <a:ln>
            <a:noFill/>
          </a:ln>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2" name="Shape 12"/>
        <p:cNvGrpSpPr/>
        <p:nvPr/>
      </p:nvGrpSpPr>
      <p:grpSpPr>
        <a:xfrm>
          <a:off x="0" y="0"/>
          <a:ext cx="0" cy="0"/>
          <a:chOff x="0" y="0"/>
          <a:chExt cx="0" cy="0"/>
        </a:xfrm>
      </p:grpSpPr>
      <p:sp>
        <p:nvSpPr>
          <p:cNvPr id="13" name="Google Shape;13;p3"/>
          <p:cNvSpPr txBox="1"/>
          <p:nvPr>
            <p:ph type="title"/>
          </p:nvPr>
        </p:nvSpPr>
        <p:spPr>
          <a:xfrm>
            <a:off x="381000" y="172641"/>
            <a:ext cx="8382000" cy="498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3"/>
          <p:cNvSpPr txBox="1"/>
          <p:nvPr>
            <p:ph idx="1" type="body"/>
          </p:nvPr>
        </p:nvSpPr>
        <p:spPr>
          <a:xfrm>
            <a:off x="381000" y="1058664"/>
            <a:ext cx="8382000" cy="1658100"/>
          </a:xfrm>
          <a:prstGeom prst="rect">
            <a:avLst/>
          </a:prstGeom>
          <a:noFill/>
          <a:ln>
            <a:noFill/>
          </a:ln>
        </p:spPr>
        <p:txBody>
          <a:bodyPr anchorCtr="0" anchor="t" bIns="0" lIns="0" spcFirstLastPara="1" rIns="0" wrap="square" tIns="0">
            <a:noAutofit/>
          </a:bodyPr>
          <a:lstStyle>
            <a:lvl1pPr indent="-431800" lvl="0" marL="457200" algn="l">
              <a:lnSpc>
                <a:spcPct val="90000"/>
              </a:lnSpc>
              <a:spcBef>
                <a:spcPts val="640"/>
              </a:spcBef>
              <a:spcAft>
                <a:spcPts val="0"/>
              </a:spcAft>
              <a:buClr>
                <a:schemeClr val="lt1"/>
              </a:buClr>
              <a:buSzPts val="3200"/>
              <a:buFont typeface="Calibri"/>
              <a:buChar char="•"/>
              <a:defRPr/>
            </a:lvl1pPr>
            <a:lvl2pPr indent="-406400" lvl="1" marL="914400" algn="l">
              <a:lnSpc>
                <a:spcPct val="90000"/>
              </a:lnSpc>
              <a:spcBef>
                <a:spcPts val="560"/>
              </a:spcBef>
              <a:spcAft>
                <a:spcPts val="0"/>
              </a:spcAft>
              <a:buClr>
                <a:schemeClr val="lt1"/>
              </a:buClr>
              <a:buSzPts val="2800"/>
              <a:buFont typeface="Calibri"/>
              <a:buChar char="•"/>
              <a:defRPr/>
            </a:lvl2pPr>
            <a:lvl3pPr indent="-381000" lvl="2" marL="1371600" algn="l">
              <a:lnSpc>
                <a:spcPct val="90000"/>
              </a:lnSpc>
              <a:spcBef>
                <a:spcPts val="480"/>
              </a:spcBef>
              <a:spcAft>
                <a:spcPts val="0"/>
              </a:spcAft>
              <a:buClr>
                <a:schemeClr val="lt1"/>
              </a:buClr>
              <a:buSzPts val="2400"/>
              <a:buFont typeface="Calibri"/>
              <a:buChar char="•"/>
              <a:defRPr/>
            </a:lvl3pPr>
            <a:lvl4pPr indent="-381000" lvl="3" marL="1828800" algn="l">
              <a:lnSpc>
                <a:spcPct val="90000"/>
              </a:lnSpc>
              <a:spcBef>
                <a:spcPts val="480"/>
              </a:spcBef>
              <a:spcAft>
                <a:spcPts val="0"/>
              </a:spcAft>
              <a:buClr>
                <a:schemeClr val="lt1"/>
              </a:buClr>
              <a:buSzPts val="2400"/>
              <a:buFont typeface="Calibri"/>
              <a:buChar char="•"/>
              <a:defRPr/>
            </a:lvl4pPr>
            <a:lvl5pPr indent="-381000" lvl="4" marL="2286000" algn="l">
              <a:lnSpc>
                <a:spcPct val="90000"/>
              </a:lnSpc>
              <a:spcBef>
                <a:spcPts val="480"/>
              </a:spcBef>
              <a:spcAft>
                <a:spcPts val="0"/>
              </a:spcAft>
              <a:buClr>
                <a:schemeClr val="lt1"/>
              </a:buClr>
              <a:buSzPts val="2400"/>
              <a:buFont typeface="Calibri"/>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UNCC_WSL_Logo_WHT.gif" id="15" name="Google Shape;15;p3"/>
          <p:cNvPicPr preferRelativeResize="0"/>
          <p:nvPr/>
        </p:nvPicPr>
        <p:blipFill rotWithShape="1">
          <a:blip r:embed="rId2">
            <a:alphaModFix/>
          </a:blip>
          <a:srcRect b="0" l="0" r="0" t="0"/>
          <a:stretch/>
        </p:blipFill>
        <p:spPr>
          <a:xfrm>
            <a:off x="5943600" y="4447857"/>
            <a:ext cx="2343150" cy="581343"/>
          </a:xfrm>
          <a:prstGeom prst="rect">
            <a:avLst/>
          </a:prstGeom>
          <a:noFill/>
          <a:ln>
            <a:noFill/>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 name="Shape 16"/>
        <p:cNvGrpSpPr/>
        <p:nvPr/>
      </p:nvGrpSpPr>
      <p:grpSpPr>
        <a:xfrm>
          <a:off x="0" y="0"/>
          <a:ext cx="0" cy="0"/>
          <a:chOff x="0" y="0"/>
          <a:chExt cx="0" cy="0"/>
        </a:xfrm>
      </p:grpSpPr>
      <p:sp>
        <p:nvSpPr>
          <p:cNvPr id="17" name="Google Shape;17;p4"/>
          <p:cNvSpPr txBox="1"/>
          <p:nvPr>
            <p:ph type="title"/>
          </p:nvPr>
        </p:nvSpPr>
        <p:spPr>
          <a:xfrm>
            <a:off x="381000" y="172641"/>
            <a:ext cx="8382000" cy="498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UNCC_WSL_Logo_WHT.gif" id="18" name="Google Shape;18;p4"/>
          <p:cNvPicPr preferRelativeResize="0"/>
          <p:nvPr/>
        </p:nvPicPr>
        <p:blipFill rotWithShape="1">
          <a:blip r:embed="rId2">
            <a:alphaModFix/>
          </a:blip>
          <a:srcRect b="0" l="0" r="0" t="0"/>
          <a:stretch/>
        </p:blipFill>
        <p:spPr>
          <a:xfrm>
            <a:off x="5943600" y="4447857"/>
            <a:ext cx="2343150" cy="581343"/>
          </a:xfrm>
          <a:prstGeom prst="rect">
            <a:avLst/>
          </a:prstGeom>
          <a:noFill/>
          <a:ln>
            <a:noFill/>
          </a:ln>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mo, Video etc. &quot;special&quot; slides">
  <p:cSld name="1_Demo, Video etc. &quot;special&quot; slides">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descr="Swirl.png" id="20" name="Google Shape;20;p5"/>
          <p:cNvPicPr preferRelativeResize="0"/>
          <p:nvPr/>
        </p:nvPicPr>
        <p:blipFill rotWithShape="1">
          <a:blip r:embed="rId3">
            <a:alphaModFix/>
          </a:blip>
          <a:srcRect b="0" l="0" r="0" t="0"/>
          <a:stretch/>
        </p:blipFill>
        <p:spPr>
          <a:xfrm>
            <a:off x="0" y="971550"/>
            <a:ext cx="6857999" cy="2402011"/>
          </a:xfrm>
          <a:prstGeom prst="rect">
            <a:avLst/>
          </a:prstGeom>
          <a:noFill/>
          <a:ln>
            <a:noFill/>
          </a:ln>
        </p:spPr>
      </p:pic>
      <p:sp>
        <p:nvSpPr>
          <p:cNvPr id="21" name="Google Shape;21;p5"/>
          <p:cNvSpPr txBox="1"/>
          <p:nvPr>
            <p:ph type="ctrTitle"/>
          </p:nvPr>
        </p:nvSpPr>
        <p:spPr>
          <a:xfrm>
            <a:off x="1369219" y="487354"/>
            <a:ext cx="7043100" cy="11427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FFFFB9"/>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subTitle"/>
          </p:nvPr>
        </p:nvSpPr>
        <p:spPr>
          <a:xfrm>
            <a:off x="1368955" y="3258741"/>
            <a:ext cx="7043100" cy="346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Calibri"/>
              <a:buNone/>
              <a:defRPr>
                <a:solidFill>
                  <a:schemeClr val="lt1"/>
                </a:solidFill>
              </a:defRPr>
            </a:lvl1pPr>
            <a:lvl2pPr lvl="1" algn="ctr">
              <a:lnSpc>
                <a:spcPct val="90000"/>
              </a:lnSpc>
              <a:spcBef>
                <a:spcPts val="560"/>
              </a:spcBef>
              <a:spcAft>
                <a:spcPts val="0"/>
              </a:spcAft>
              <a:buClr>
                <a:schemeClr val="lt1"/>
              </a:buClr>
              <a:buSzPts val="2800"/>
              <a:buFont typeface="Calibri"/>
              <a:buNone/>
              <a:defRPr>
                <a:solidFill>
                  <a:schemeClr val="lt1"/>
                </a:solidFill>
              </a:defRPr>
            </a:lvl2pPr>
            <a:lvl3pPr lvl="2" algn="ctr">
              <a:lnSpc>
                <a:spcPct val="90000"/>
              </a:lnSpc>
              <a:spcBef>
                <a:spcPts val="480"/>
              </a:spcBef>
              <a:spcAft>
                <a:spcPts val="0"/>
              </a:spcAft>
              <a:buClr>
                <a:schemeClr val="lt1"/>
              </a:buClr>
              <a:buSzPts val="2400"/>
              <a:buFont typeface="Calibri"/>
              <a:buNone/>
              <a:defRPr>
                <a:solidFill>
                  <a:schemeClr val="lt1"/>
                </a:solidFill>
              </a:defRPr>
            </a:lvl3pPr>
            <a:lvl4pPr lvl="3" algn="ctr">
              <a:lnSpc>
                <a:spcPct val="90000"/>
              </a:lnSpc>
              <a:spcBef>
                <a:spcPts val="480"/>
              </a:spcBef>
              <a:spcAft>
                <a:spcPts val="0"/>
              </a:spcAft>
              <a:buClr>
                <a:schemeClr val="lt1"/>
              </a:buClr>
              <a:buSzPts val="2400"/>
              <a:buFont typeface="Calibri"/>
              <a:buNone/>
              <a:defRPr>
                <a:solidFill>
                  <a:schemeClr val="lt1"/>
                </a:solidFill>
              </a:defRPr>
            </a:lvl4pPr>
            <a:lvl5pPr lvl="4" algn="ctr">
              <a:lnSpc>
                <a:spcPct val="90000"/>
              </a:lnSpc>
              <a:spcBef>
                <a:spcPts val="480"/>
              </a:spcBef>
              <a:spcAft>
                <a:spcPts val="0"/>
              </a:spcAft>
              <a:buClr>
                <a:schemeClr val="lt1"/>
              </a:buClr>
              <a:buSzPts val="2400"/>
              <a:buFont typeface="Calibri"/>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p:txBody>
      </p:sp>
      <p:sp>
        <p:nvSpPr>
          <p:cNvPr id="23" name="Google Shape;23;p5"/>
          <p:cNvSpPr txBox="1"/>
          <p:nvPr>
            <p:ph idx="2" type="body"/>
          </p:nvPr>
        </p:nvSpPr>
        <p:spPr>
          <a:xfrm>
            <a:off x="722049" y="1766888"/>
            <a:ext cx="7690200" cy="1038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2000"/>
              </a:spcBef>
              <a:spcAft>
                <a:spcPts val="0"/>
              </a:spcAft>
              <a:buClr>
                <a:srgbClr val="FFE9D4"/>
              </a:buClr>
              <a:buSzPts val="10000"/>
              <a:buFont typeface="Arial"/>
              <a:buNone/>
              <a:defRPr b="1" i="1" sz="10000" u="none" cap="none" strike="noStrike">
                <a:solidFill>
                  <a:srgbClr val="FFE9D4"/>
                </a:solidFill>
                <a:latin typeface="Calibri"/>
                <a:ea typeface="Calibri"/>
                <a:cs typeface="Calibri"/>
                <a:sym typeface="Calibri"/>
              </a:defRPr>
            </a:lvl1pPr>
            <a:lvl2pPr indent="-342900" lvl="1" marL="914400" algn="l">
              <a:lnSpc>
                <a:spcPct val="90000"/>
              </a:lnSpc>
              <a:spcBef>
                <a:spcPts val="360"/>
              </a:spcBef>
              <a:spcAft>
                <a:spcPts val="0"/>
              </a:spcAft>
              <a:buClr>
                <a:schemeClr val="lt1"/>
              </a:buClr>
              <a:buSzPts val="1800"/>
              <a:buChar char="•"/>
              <a:defRPr/>
            </a:lvl2pPr>
            <a:lvl3pPr indent="-342900" lvl="2" marL="1371600" algn="l">
              <a:lnSpc>
                <a:spcPct val="90000"/>
              </a:lnSpc>
              <a:spcBef>
                <a:spcPts val="360"/>
              </a:spcBef>
              <a:spcAft>
                <a:spcPts val="0"/>
              </a:spcAft>
              <a:buClr>
                <a:schemeClr val="lt1"/>
              </a:buClr>
              <a:buSzPts val="1800"/>
              <a:buChar char="•"/>
              <a:defRPr/>
            </a:lvl3pPr>
            <a:lvl4pPr indent="-342900" lvl="3" marL="1828800" algn="l">
              <a:lnSpc>
                <a:spcPct val="90000"/>
              </a:lnSpc>
              <a:spcBef>
                <a:spcPts val="360"/>
              </a:spcBef>
              <a:spcAft>
                <a:spcPts val="0"/>
              </a:spcAft>
              <a:buClr>
                <a:schemeClr val="lt1"/>
              </a:buClr>
              <a:buSzPts val="1800"/>
              <a:buChar char="•"/>
              <a:defRPr/>
            </a:lvl4pPr>
            <a:lvl5pPr indent="-342900" lvl="4" marL="2286000" algn="l">
              <a:lnSpc>
                <a:spcPct val="90000"/>
              </a:lnSpc>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UNCC_WSL_Logo_WHT.gif" id="24" name="Google Shape;24;p5"/>
          <p:cNvPicPr preferRelativeResize="0"/>
          <p:nvPr/>
        </p:nvPicPr>
        <p:blipFill rotWithShape="1">
          <a:blip r:embed="rId4">
            <a:alphaModFix/>
          </a:blip>
          <a:srcRect b="0" l="0" r="0" t="0"/>
          <a:stretch/>
        </p:blipFill>
        <p:spPr>
          <a:xfrm>
            <a:off x="5943600" y="4447857"/>
            <a:ext cx="2343150" cy="581343"/>
          </a:xfrm>
          <a:prstGeom prst="rect">
            <a:avLst/>
          </a:prstGeom>
          <a:noFill/>
          <a:ln>
            <a:noFill/>
          </a:ln>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381000" y="172641"/>
            <a:ext cx="8382000" cy="498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 type="body"/>
          </p:nvPr>
        </p:nvSpPr>
        <p:spPr>
          <a:xfrm>
            <a:off x="381000" y="1059656"/>
            <a:ext cx="8382000" cy="1658100"/>
          </a:xfrm>
          <a:prstGeom prst="rect">
            <a:avLst/>
          </a:prstGeom>
          <a:noFill/>
          <a:ln>
            <a:noFill/>
          </a:ln>
        </p:spPr>
        <p:txBody>
          <a:bodyPr anchorCtr="0" anchor="t" bIns="0" lIns="0" spcFirstLastPara="1" rIns="0" wrap="square" tIns="0">
            <a:noAutofit/>
          </a:bodyPr>
          <a:lstStyle>
            <a:lvl1pPr indent="-431800" lvl="0" marL="457200" algn="l">
              <a:lnSpc>
                <a:spcPct val="90000"/>
              </a:lnSpc>
              <a:spcBef>
                <a:spcPts val="640"/>
              </a:spcBef>
              <a:spcAft>
                <a:spcPts val="0"/>
              </a:spcAft>
              <a:buClr>
                <a:schemeClr val="lt1"/>
              </a:buClr>
              <a:buSzPts val="3200"/>
              <a:buFont typeface="Calibri"/>
              <a:buChar char="•"/>
              <a:defRPr/>
            </a:lvl1pPr>
            <a:lvl2pPr indent="-406400" lvl="1" marL="914400" algn="l">
              <a:lnSpc>
                <a:spcPct val="90000"/>
              </a:lnSpc>
              <a:spcBef>
                <a:spcPts val="560"/>
              </a:spcBef>
              <a:spcAft>
                <a:spcPts val="0"/>
              </a:spcAft>
              <a:buClr>
                <a:schemeClr val="lt1"/>
              </a:buClr>
              <a:buSzPts val="2800"/>
              <a:buFont typeface="Calibri"/>
              <a:buChar char="•"/>
              <a:defRPr/>
            </a:lvl2pPr>
            <a:lvl3pPr indent="-381000" lvl="2" marL="1371600" algn="l">
              <a:lnSpc>
                <a:spcPct val="90000"/>
              </a:lnSpc>
              <a:spcBef>
                <a:spcPts val="480"/>
              </a:spcBef>
              <a:spcAft>
                <a:spcPts val="0"/>
              </a:spcAft>
              <a:buClr>
                <a:schemeClr val="lt1"/>
              </a:buClr>
              <a:buSzPts val="2400"/>
              <a:buFont typeface="Calibri"/>
              <a:buChar char="•"/>
              <a:defRPr/>
            </a:lvl3pPr>
            <a:lvl4pPr indent="-381000" lvl="3" marL="1828800" algn="l">
              <a:lnSpc>
                <a:spcPct val="90000"/>
              </a:lnSpc>
              <a:spcBef>
                <a:spcPts val="480"/>
              </a:spcBef>
              <a:spcAft>
                <a:spcPts val="0"/>
              </a:spcAft>
              <a:buClr>
                <a:schemeClr val="lt1"/>
              </a:buClr>
              <a:buSzPts val="2400"/>
              <a:buFont typeface="Calibri"/>
              <a:buChar char="•"/>
              <a:defRPr/>
            </a:lvl4pPr>
            <a:lvl5pPr indent="-381000" lvl="4" marL="2286000" algn="l">
              <a:lnSpc>
                <a:spcPct val="90000"/>
              </a:lnSpc>
              <a:spcBef>
                <a:spcPts val="480"/>
              </a:spcBef>
              <a:spcAft>
                <a:spcPts val="0"/>
              </a:spcAft>
              <a:buClr>
                <a:schemeClr val="lt1"/>
              </a:buClr>
              <a:buSzPts val="2400"/>
              <a:buFont typeface="Calibri"/>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UNCC_WSL_Logo_WHT.gif" id="28" name="Google Shape;28;p6"/>
          <p:cNvPicPr preferRelativeResize="0"/>
          <p:nvPr/>
        </p:nvPicPr>
        <p:blipFill rotWithShape="1">
          <a:blip r:embed="rId2">
            <a:alphaModFix/>
          </a:blip>
          <a:srcRect b="0" l="0" r="0" t="0"/>
          <a:stretch/>
        </p:blipFill>
        <p:spPr>
          <a:xfrm>
            <a:off x="5943600" y="4447857"/>
            <a:ext cx="2343150" cy="581343"/>
          </a:xfrm>
          <a:prstGeom prst="rect">
            <a:avLst/>
          </a:prstGeom>
          <a:noFill/>
          <a:ln>
            <a:noFill/>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7"/>
          <p:cNvSpPr txBox="1"/>
          <p:nvPr>
            <p:ph type="title"/>
          </p:nvPr>
        </p:nvSpPr>
        <p:spPr>
          <a:xfrm>
            <a:off x="381000" y="172641"/>
            <a:ext cx="8382000" cy="498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
          <p:cNvSpPr txBox="1"/>
          <p:nvPr>
            <p:ph idx="1" type="body"/>
          </p:nvPr>
        </p:nvSpPr>
        <p:spPr>
          <a:xfrm>
            <a:off x="381000" y="1058665"/>
            <a:ext cx="4114800" cy="1597500"/>
          </a:xfrm>
          <a:prstGeom prst="rect">
            <a:avLst/>
          </a:prstGeom>
          <a:noFill/>
          <a:ln>
            <a:noFill/>
          </a:ln>
        </p:spPr>
        <p:txBody>
          <a:bodyPr anchorCtr="0" anchor="t" bIns="0" lIns="0" spcFirstLastPara="1" rIns="0" wrap="square" tIns="0">
            <a:noAutofit/>
          </a:bodyPr>
          <a:lstStyle>
            <a:lvl1pPr indent="-406400" lvl="0" marL="457200" algn="l">
              <a:lnSpc>
                <a:spcPct val="90000"/>
              </a:lnSpc>
              <a:spcBef>
                <a:spcPts val="560"/>
              </a:spcBef>
              <a:spcAft>
                <a:spcPts val="0"/>
              </a:spcAft>
              <a:buClr>
                <a:schemeClr val="lt1"/>
              </a:buClr>
              <a:buSzPts val="2800"/>
              <a:buFont typeface="Calibri"/>
              <a:buChar char="•"/>
              <a:defRPr sz="2800"/>
            </a:lvl1pPr>
            <a:lvl2pPr indent="-381000" lvl="1" marL="914400" algn="l">
              <a:lnSpc>
                <a:spcPct val="90000"/>
              </a:lnSpc>
              <a:spcBef>
                <a:spcPts val="480"/>
              </a:spcBef>
              <a:spcAft>
                <a:spcPts val="0"/>
              </a:spcAft>
              <a:buClr>
                <a:schemeClr val="lt1"/>
              </a:buClr>
              <a:buSzPts val="2400"/>
              <a:buFont typeface="Calibri"/>
              <a:buChar char="•"/>
              <a:defRPr sz="2400"/>
            </a:lvl2pPr>
            <a:lvl3pPr indent="-355600" lvl="2" marL="1371600" algn="l">
              <a:lnSpc>
                <a:spcPct val="90000"/>
              </a:lnSpc>
              <a:spcBef>
                <a:spcPts val="400"/>
              </a:spcBef>
              <a:spcAft>
                <a:spcPts val="0"/>
              </a:spcAft>
              <a:buClr>
                <a:schemeClr val="lt1"/>
              </a:buClr>
              <a:buSzPts val="2000"/>
              <a:buFont typeface="Calibri"/>
              <a:buChar char="•"/>
              <a:defRPr sz="2000"/>
            </a:lvl3pPr>
            <a:lvl4pPr indent="-342900" lvl="3" marL="1828800" algn="l">
              <a:lnSpc>
                <a:spcPct val="90000"/>
              </a:lnSpc>
              <a:spcBef>
                <a:spcPts val="360"/>
              </a:spcBef>
              <a:spcAft>
                <a:spcPts val="0"/>
              </a:spcAft>
              <a:buClr>
                <a:schemeClr val="lt1"/>
              </a:buClr>
              <a:buSzPts val="1800"/>
              <a:buFont typeface="Calibri"/>
              <a:buChar char="•"/>
              <a:defRPr sz="1800"/>
            </a:lvl4pPr>
            <a:lvl5pPr indent="-342900" lvl="4" marL="2286000" algn="l">
              <a:lnSpc>
                <a:spcPct val="90000"/>
              </a:lnSpc>
              <a:spcBef>
                <a:spcPts val="360"/>
              </a:spcBef>
              <a:spcAft>
                <a:spcPts val="0"/>
              </a:spcAft>
              <a:buClr>
                <a:schemeClr val="lt1"/>
              </a:buClr>
              <a:buSzPts val="1800"/>
              <a:buFont typeface="Calibri"/>
              <a:buChar char="•"/>
              <a:defRPr sz="1800"/>
            </a:lvl5pPr>
            <a:lvl6pPr indent="-342900" lvl="5" marL="2743200" algn="l">
              <a:spcBef>
                <a:spcPts val="360"/>
              </a:spcBef>
              <a:spcAft>
                <a:spcPts val="0"/>
              </a:spcAft>
              <a:buClr>
                <a:schemeClr val="lt1"/>
              </a:buClr>
              <a:buSzPts val="1800"/>
              <a:buChar char="•"/>
              <a:defRPr sz="1800"/>
            </a:lvl6pPr>
            <a:lvl7pPr indent="-342900" lvl="6" marL="3200400" algn="l">
              <a:spcBef>
                <a:spcPts val="360"/>
              </a:spcBef>
              <a:spcAft>
                <a:spcPts val="0"/>
              </a:spcAft>
              <a:buClr>
                <a:schemeClr val="lt1"/>
              </a:buClr>
              <a:buSzPts val="1800"/>
              <a:buChar char="•"/>
              <a:defRPr sz="1800"/>
            </a:lvl7pPr>
            <a:lvl8pPr indent="-342900" lvl="7" marL="3657600" algn="l">
              <a:spcBef>
                <a:spcPts val="360"/>
              </a:spcBef>
              <a:spcAft>
                <a:spcPts val="0"/>
              </a:spcAft>
              <a:buClr>
                <a:schemeClr val="lt1"/>
              </a:buClr>
              <a:buSzPts val="1800"/>
              <a:buChar char="•"/>
              <a:defRPr sz="1800"/>
            </a:lvl8pPr>
            <a:lvl9pPr indent="-342900" lvl="8" marL="4114800" algn="l">
              <a:spcBef>
                <a:spcPts val="360"/>
              </a:spcBef>
              <a:spcAft>
                <a:spcPts val="0"/>
              </a:spcAft>
              <a:buClr>
                <a:schemeClr val="lt1"/>
              </a:buClr>
              <a:buSzPts val="1800"/>
              <a:buChar char="•"/>
              <a:defRPr sz="1800"/>
            </a:lvl9pPr>
          </a:lstStyle>
          <a:p/>
        </p:txBody>
      </p:sp>
      <p:sp>
        <p:nvSpPr>
          <p:cNvPr id="32" name="Google Shape;32;p7"/>
          <p:cNvSpPr txBox="1"/>
          <p:nvPr>
            <p:ph idx="2" type="body"/>
          </p:nvPr>
        </p:nvSpPr>
        <p:spPr>
          <a:xfrm>
            <a:off x="4648200" y="1058665"/>
            <a:ext cx="4114800" cy="1597500"/>
          </a:xfrm>
          <a:prstGeom prst="rect">
            <a:avLst/>
          </a:prstGeom>
          <a:noFill/>
          <a:ln>
            <a:noFill/>
          </a:ln>
        </p:spPr>
        <p:txBody>
          <a:bodyPr anchorCtr="0" anchor="t" bIns="0" lIns="0" spcFirstLastPara="1" rIns="0" wrap="square" tIns="0">
            <a:noAutofit/>
          </a:bodyPr>
          <a:lstStyle>
            <a:lvl1pPr indent="-406400" lvl="0" marL="457200" algn="l">
              <a:lnSpc>
                <a:spcPct val="90000"/>
              </a:lnSpc>
              <a:spcBef>
                <a:spcPts val="560"/>
              </a:spcBef>
              <a:spcAft>
                <a:spcPts val="0"/>
              </a:spcAft>
              <a:buClr>
                <a:schemeClr val="lt1"/>
              </a:buClr>
              <a:buSzPts val="2800"/>
              <a:buFont typeface="Calibri"/>
              <a:buChar char="•"/>
              <a:defRPr sz="2800"/>
            </a:lvl1pPr>
            <a:lvl2pPr indent="-381000" lvl="1" marL="914400" algn="l">
              <a:lnSpc>
                <a:spcPct val="90000"/>
              </a:lnSpc>
              <a:spcBef>
                <a:spcPts val="480"/>
              </a:spcBef>
              <a:spcAft>
                <a:spcPts val="0"/>
              </a:spcAft>
              <a:buClr>
                <a:schemeClr val="lt1"/>
              </a:buClr>
              <a:buSzPts val="2400"/>
              <a:buFont typeface="Calibri"/>
              <a:buChar char="•"/>
              <a:defRPr sz="2400"/>
            </a:lvl2pPr>
            <a:lvl3pPr indent="-355600" lvl="2" marL="1371600" algn="l">
              <a:lnSpc>
                <a:spcPct val="90000"/>
              </a:lnSpc>
              <a:spcBef>
                <a:spcPts val="400"/>
              </a:spcBef>
              <a:spcAft>
                <a:spcPts val="0"/>
              </a:spcAft>
              <a:buClr>
                <a:schemeClr val="lt1"/>
              </a:buClr>
              <a:buSzPts val="2000"/>
              <a:buFont typeface="Calibri"/>
              <a:buChar char="•"/>
              <a:defRPr sz="2000"/>
            </a:lvl3pPr>
            <a:lvl4pPr indent="-342900" lvl="3" marL="1828800" algn="l">
              <a:lnSpc>
                <a:spcPct val="90000"/>
              </a:lnSpc>
              <a:spcBef>
                <a:spcPts val="360"/>
              </a:spcBef>
              <a:spcAft>
                <a:spcPts val="0"/>
              </a:spcAft>
              <a:buClr>
                <a:schemeClr val="lt1"/>
              </a:buClr>
              <a:buSzPts val="1800"/>
              <a:buFont typeface="Calibri"/>
              <a:buChar char="•"/>
              <a:defRPr sz="1800"/>
            </a:lvl4pPr>
            <a:lvl5pPr indent="-342900" lvl="4" marL="2286000" algn="l">
              <a:lnSpc>
                <a:spcPct val="90000"/>
              </a:lnSpc>
              <a:spcBef>
                <a:spcPts val="360"/>
              </a:spcBef>
              <a:spcAft>
                <a:spcPts val="0"/>
              </a:spcAft>
              <a:buClr>
                <a:schemeClr val="lt1"/>
              </a:buClr>
              <a:buSzPts val="1800"/>
              <a:buFont typeface="Calibri"/>
              <a:buChar char="•"/>
              <a:defRPr sz="1800"/>
            </a:lvl5pPr>
            <a:lvl6pPr indent="-342900" lvl="5" marL="2743200" algn="l">
              <a:spcBef>
                <a:spcPts val="360"/>
              </a:spcBef>
              <a:spcAft>
                <a:spcPts val="0"/>
              </a:spcAft>
              <a:buClr>
                <a:schemeClr val="lt1"/>
              </a:buClr>
              <a:buSzPts val="1800"/>
              <a:buChar char="•"/>
              <a:defRPr sz="1800"/>
            </a:lvl6pPr>
            <a:lvl7pPr indent="-342900" lvl="6" marL="3200400" algn="l">
              <a:spcBef>
                <a:spcPts val="360"/>
              </a:spcBef>
              <a:spcAft>
                <a:spcPts val="0"/>
              </a:spcAft>
              <a:buClr>
                <a:schemeClr val="lt1"/>
              </a:buClr>
              <a:buSzPts val="1800"/>
              <a:buChar char="•"/>
              <a:defRPr sz="1800"/>
            </a:lvl7pPr>
            <a:lvl8pPr indent="-342900" lvl="7" marL="3657600" algn="l">
              <a:spcBef>
                <a:spcPts val="360"/>
              </a:spcBef>
              <a:spcAft>
                <a:spcPts val="0"/>
              </a:spcAft>
              <a:buClr>
                <a:schemeClr val="lt1"/>
              </a:buClr>
              <a:buSzPts val="1800"/>
              <a:buChar char="•"/>
              <a:defRPr sz="1800"/>
            </a:lvl8pPr>
            <a:lvl9pPr indent="-342900" lvl="8" marL="4114800" algn="l">
              <a:spcBef>
                <a:spcPts val="360"/>
              </a:spcBef>
              <a:spcAft>
                <a:spcPts val="0"/>
              </a:spcAft>
              <a:buClr>
                <a:schemeClr val="lt1"/>
              </a:buClr>
              <a:buSzPts val="1800"/>
              <a:buChar char="•"/>
              <a:defRPr sz="1800"/>
            </a:lvl9pPr>
          </a:lstStyle>
          <a:p/>
        </p:txBody>
      </p:sp>
      <p:pic>
        <p:nvPicPr>
          <p:cNvPr descr="UNCC_WSL_Logo_WHT.gif" id="33" name="Google Shape;33;p7"/>
          <p:cNvPicPr preferRelativeResize="0"/>
          <p:nvPr/>
        </p:nvPicPr>
        <p:blipFill rotWithShape="1">
          <a:blip r:embed="rId2">
            <a:alphaModFix/>
          </a:blip>
          <a:srcRect b="0" l="0" r="0" t="0"/>
          <a:stretch/>
        </p:blipFill>
        <p:spPr>
          <a:xfrm>
            <a:off x="5943600" y="4447857"/>
            <a:ext cx="2343150" cy="581343"/>
          </a:xfrm>
          <a:prstGeom prst="rect">
            <a:avLst/>
          </a:prstGeom>
          <a:noFill/>
          <a:ln>
            <a:noFill/>
          </a:ln>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pic>
        <p:nvPicPr>
          <p:cNvPr descr="UNCC_WSL_Logo_WHT.gif" id="35" name="Google Shape;35;p8"/>
          <p:cNvPicPr preferRelativeResize="0"/>
          <p:nvPr/>
        </p:nvPicPr>
        <p:blipFill rotWithShape="1">
          <a:blip r:embed="rId2">
            <a:alphaModFix/>
          </a:blip>
          <a:srcRect b="0" l="0" r="0" t="0"/>
          <a:stretch/>
        </p:blipFill>
        <p:spPr>
          <a:xfrm>
            <a:off x="5943600" y="4447857"/>
            <a:ext cx="2343150" cy="581343"/>
          </a:xfrm>
          <a:prstGeom prst="rect">
            <a:avLst/>
          </a:prstGeom>
          <a:noFill/>
          <a:ln>
            <a:noFill/>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1000" y="172641"/>
            <a:ext cx="8382000" cy="4986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FFFFB9"/>
              </a:buClr>
              <a:buSzPts val="4800"/>
              <a:buFont typeface="Calibri"/>
              <a:buNone/>
              <a:defRPr b="0" i="0" sz="4800" u="none" cap="none" strike="noStrike">
                <a:solidFill>
                  <a:srgbClr val="FFFFB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381000" y="1059656"/>
            <a:ext cx="8382000" cy="1602000"/>
          </a:xfrm>
          <a:prstGeom prst="rect">
            <a:avLst/>
          </a:prstGeom>
          <a:noFill/>
          <a:ln>
            <a:noFill/>
          </a:ln>
        </p:spPr>
        <p:txBody>
          <a:bodyPr anchorCtr="0" anchor="t" bIns="0" lIns="0" spcFirstLastPara="1" rIns="0" wrap="square" tIns="0">
            <a:noAutofit/>
          </a:bodyPr>
          <a:lstStyle>
            <a:lvl1pPr indent="-431800" lvl="0" marL="457200" marR="0" rtl="0" algn="l">
              <a:lnSpc>
                <a:spcPct val="90000"/>
              </a:lnSpc>
              <a:spcBef>
                <a:spcPts val="640"/>
              </a:spcBef>
              <a:spcAft>
                <a:spcPts val="0"/>
              </a:spcAft>
              <a:buClr>
                <a:schemeClr val="lt1"/>
              </a:buClr>
              <a:buSzPts val="3200"/>
              <a:buFont typeface="Calibri"/>
              <a:buChar char="•"/>
              <a:defRPr b="0" i="0" sz="3200" u="none" cap="none" strike="noStrike">
                <a:solidFill>
                  <a:schemeClr val="lt1"/>
                </a:solidFill>
                <a:latin typeface="Calibri"/>
                <a:ea typeface="Calibri"/>
                <a:cs typeface="Calibri"/>
                <a:sym typeface="Calibri"/>
              </a:defRPr>
            </a:lvl1pPr>
            <a:lvl2pPr indent="-406400" lvl="1" marL="914400" marR="0" rtl="0" algn="l">
              <a:lnSpc>
                <a:spcPct val="90000"/>
              </a:lnSpc>
              <a:spcBef>
                <a:spcPts val="560"/>
              </a:spcBef>
              <a:spcAft>
                <a:spcPts val="0"/>
              </a:spcAft>
              <a:buClr>
                <a:schemeClr val="lt1"/>
              </a:buClr>
              <a:buSzPts val="2800"/>
              <a:buFont typeface="Calibri"/>
              <a:buChar char="•"/>
              <a:defRPr b="0" i="0" sz="2800" u="none" cap="none" strike="noStrike">
                <a:solidFill>
                  <a:schemeClr val="lt1"/>
                </a:solidFill>
                <a:latin typeface="Calibri"/>
                <a:ea typeface="Calibri"/>
                <a:cs typeface="Calibri"/>
                <a:sym typeface="Calibri"/>
              </a:defRPr>
            </a:lvl2pPr>
            <a:lvl3pPr indent="-381000" lvl="2" marL="1371600" marR="0" rtl="0" algn="l">
              <a:lnSpc>
                <a:spcPct val="90000"/>
              </a:lnSpc>
              <a:spcBef>
                <a:spcPts val="480"/>
              </a:spcBef>
              <a:spcAft>
                <a:spcPts val="0"/>
              </a:spcAft>
              <a:buClr>
                <a:schemeClr val="lt1"/>
              </a:buClr>
              <a:buSzPts val="2400"/>
              <a:buFont typeface="Calibri"/>
              <a:buChar char="•"/>
              <a:defRPr b="0" i="0" sz="2400" u="none" cap="none" strike="noStrike">
                <a:solidFill>
                  <a:schemeClr val="lt1"/>
                </a:solidFill>
                <a:latin typeface="Calibri"/>
                <a:ea typeface="Calibri"/>
                <a:cs typeface="Calibri"/>
                <a:sym typeface="Calibri"/>
              </a:defRPr>
            </a:lvl3pPr>
            <a:lvl4pPr indent="-381000" lvl="3" marL="1828800" marR="0" rtl="0" algn="l">
              <a:lnSpc>
                <a:spcPct val="90000"/>
              </a:lnSpc>
              <a:spcBef>
                <a:spcPts val="480"/>
              </a:spcBef>
              <a:spcAft>
                <a:spcPts val="0"/>
              </a:spcAft>
              <a:buClr>
                <a:schemeClr val="lt1"/>
              </a:buClr>
              <a:buSzPts val="2400"/>
              <a:buFont typeface="Calibri"/>
              <a:buChar char="•"/>
              <a:defRPr b="0" i="0" sz="2400" u="none" cap="none" strike="noStrike">
                <a:solidFill>
                  <a:schemeClr val="lt1"/>
                </a:solidFill>
                <a:latin typeface="Calibri"/>
                <a:ea typeface="Calibri"/>
                <a:cs typeface="Calibri"/>
                <a:sym typeface="Calibri"/>
              </a:defRPr>
            </a:lvl4pPr>
            <a:lvl5pPr indent="-381000" lvl="4" marL="2286000" marR="0" rtl="0" algn="l">
              <a:lnSpc>
                <a:spcPct val="90000"/>
              </a:lnSpc>
              <a:spcBef>
                <a:spcPts val="480"/>
              </a:spcBef>
              <a:spcAft>
                <a:spcPts val="0"/>
              </a:spcAft>
              <a:buClr>
                <a:schemeClr val="lt1"/>
              </a:buClr>
              <a:buSzPts val="2400"/>
              <a:buFont typeface="Calibri"/>
              <a:buChar char="•"/>
              <a:defRPr b="0" i="0" sz="24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 Id="rId11" Type="http://schemas.openxmlformats.org/officeDocument/2006/relationships/image" Target="../media/image18.png"/><Relationship Id="rId10" Type="http://schemas.openxmlformats.org/officeDocument/2006/relationships/image" Target="../media/image10.png"/><Relationship Id="rId9"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4.png"/><Relationship Id="rId7" Type="http://schemas.openxmlformats.org/officeDocument/2006/relationships/image" Target="../media/image3.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9"/>
          <p:cNvSpPr txBox="1"/>
          <p:nvPr>
            <p:ph type="ctrTitle"/>
          </p:nvPr>
        </p:nvSpPr>
        <p:spPr>
          <a:xfrm>
            <a:off x="730250" y="1428750"/>
            <a:ext cx="7681800" cy="114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UNCC_WORK Prototype Status Review </a:t>
            </a:r>
            <a:endParaRPr/>
          </a:p>
        </p:txBody>
      </p:sp>
      <p:sp>
        <p:nvSpPr>
          <p:cNvPr id="41" name="Google Shape;41;p9"/>
          <p:cNvSpPr txBox="1"/>
          <p:nvPr>
            <p:ph idx="1" type="subTitle"/>
          </p:nvPr>
        </p:nvSpPr>
        <p:spPr>
          <a:xfrm>
            <a:off x="730249" y="3258741"/>
            <a:ext cx="7681800" cy="34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Damian Hupka, Zachary Zaleski, Nathan Pecoraro, William Clampett, Duncan Tennant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0" y="0"/>
            <a:ext cx="34056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Theorized Multithreaded Server Design</a:t>
            </a:r>
            <a:endParaRPr sz="4000"/>
          </a:p>
        </p:txBody>
      </p:sp>
      <p:pic>
        <p:nvPicPr>
          <p:cNvPr id="116" name="Google Shape;116;p18"/>
          <p:cNvPicPr preferRelativeResize="0"/>
          <p:nvPr/>
        </p:nvPicPr>
        <p:blipFill>
          <a:blip r:embed="rId3">
            <a:alphaModFix/>
          </a:blip>
          <a:stretch>
            <a:fillRect/>
          </a:stretch>
        </p:blipFill>
        <p:spPr>
          <a:xfrm>
            <a:off x="3147625" y="-21363"/>
            <a:ext cx="2705850" cy="5186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0" y="0"/>
            <a:ext cx="76374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300"/>
              <a:t>Server Design Visual Comparison</a:t>
            </a:r>
            <a:endParaRPr sz="4300"/>
          </a:p>
        </p:txBody>
      </p:sp>
      <p:pic>
        <p:nvPicPr>
          <p:cNvPr id="122" name="Google Shape;122;p19"/>
          <p:cNvPicPr preferRelativeResize="0"/>
          <p:nvPr/>
        </p:nvPicPr>
        <p:blipFill>
          <a:blip r:embed="rId3">
            <a:alphaModFix/>
          </a:blip>
          <a:stretch>
            <a:fillRect/>
          </a:stretch>
        </p:blipFill>
        <p:spPr>
          <a:xfrm>
            <a:off x="1546401" y="621025"/>
            <a:ext cx="1280675" cy="4498775"/>
          </a:xfrm>
          <a:prstGeom prst="rect">
            <a:avLst/>
          </a:prstGeom>
          <a:noFill/>
          <a:ln>
            <a:noFill/>
          </a:ln>
        </p:spPr>
      </p:pic>
      <p:sp>
        <p:nvSpPr>
          <p:cNvPr id="123" name="Google Shape;123;p19"/>
          <p:cNvSpPr txBox="1"/>
          <p:nvPr/>
        </p:nvSpPr>
        <p:spPr>
          <a:xfrm>
            <a:off x="82100" y="2038650"/>
            <a:ext cx="146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Calibri"/>
                <a:ea typeface="Calibri"/>
                <a:cs typeface="Calibri"/>
                <a:sym typeface="Calibri"/>
              </a:rPr>
              <a:t>Single-Threaded:</a:t>
            </a:r>
            <a:endParaRPr>
              <a:solidFill>
                <a:srgbClr val="FFFFFF"/>
              </a:solidFill>
              <a:latin typeface="Calibri"/>
              <a:ea typeface="Calibri"/>
              <a:cs typeface="Calibri"/>
              <a:sym typeface="Calibri"/>
            </a:endParaRPr>
          </a:p>
        </p:txBody>
      </p:sp>
      <p:pic>
        <p:nvPicPr>
          <p:cNvPr id="124" name="Google Shape;124;p19"/>
          <p:cNvPicPr preferRelativeResize="0"/>
          <p:nvPr/>
        </p:nvPicPr>
        <p:blipFill>
          <a:blip r:embed="rId4">
            <a:alphaModFix/>
          </a:blip>
          <a:stretch>
            <a:fillRect/>
          </a:stretch>
        </p:blipFill>
        <p:spPr>
          <a:xfrm>
            <a:off x="4938225" y="1335875"/>
            <a:ext cx="3289326" cy="3125925"/>
          </a:xfrm>
          <a:prstGeom prst="rect">
            <a:avLst/>
          </a:prstGeom>
          <a:noFill/>
          <a:ln>
            <a:noFill/>
          </a:ln>
        </p:spPr>
      </p:pic>
      <p:sp>
        <p:nvSpPr>
          <p:cNvPr id="125" name="Google Shape;125;p19"/>
          <p:cNvSpPr txBox="1"/>
          <p:nvPr/>
        </p:nvSpPr>
        <p:spPr>
          <a:xfrm>
            <a:off x="3254800" y="2038650"/>
            <a:ext cx="146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Calibri"/>
                <a:ea typeface="Calibri"/>
                <a:cs typeface="Calibri"/>
                <a:sym typeface="Calibri"/>
              </a:rPr>
              <a:t>Multi</a:t>
            </a:r>
            <a:r>
              <a:rPr lang="en">
                <a:solidFill>
                  <a:srgbClr val="FFFFFF"/>
                </a:solidFill>
                <a:latin typeface="Calibri"/>
                <a:ea typeface="Calibri"/>
                <a:cs typeface="Calibri"/>
                <a:sym typeface="Calibri"/>
              </a:rPr>
              <a:t>-Threaded:</a:t>
            </a:r>
            <a:endParaRPr>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0" y="0"/>
            <a:ext cx="91440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300"/>
              <a:t>Server Design Feasibility &amp; Performance Comparison</a:t>
            </a:r>
            <a:endParaRPr sz="3300"/>
          </a:p>
        </p:txBody>
      </p:sp>
      <p:sp>
        <p:nvSpPr>
          <p:cNvPr id="131" name="Google Shape;131;p20"/>
          <p:cNvSpPr txBox="1"/>
          <p:nvPr>
            <p:ph idx="1" type="body"/>
          </p:nvPr>
        </p:nvSpPr>
        <p:spPr>
          <a:xfrm>
            <a:off x="763500" y="686113"/>
            <a:ext cx="4116600" cy="4986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
              <a:t>Single-threaded</a:t>
            </a:r>
            <a:endParaRPr/>
          </a:p>
        </p:txBody>
      </p:sp>
      <p:sp>
        <p:nvSpPr>
          <p:cNvPr id="132" name="Google Shape;132;p20"/>
          <p:cNvSpPr txBox="1"/>
          <p:nvPr>
            <p:ph idx="1" type="body"/>
          </p:nvPr>
        </p:nvSpPr>
        <p:spPr>
          <a:xfrm>
            <a:off x="5940025" y="686125"/>
            <a:ext cx="4116600" cy="4986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
              <a:t>Multithreaded</a:t>
            </a:r>
            <a:endParaRPr/>
          </a:p>
        </p:txBody>
      </p:sp>
      <p:cxnSp>
        <p:nvCxnSpPr>
          <p:cNvPr id="133" name="Google Shape;133;p20"/>
          <p:cNvCxnSpPr>
            <a:stCxn id="130" idx="2"/>
          </p:cNvCxnSpPr>
          <p:nvPr/>
        </p:nvCxnSpPr>
        <p:spPr>
          <a:xfrm>
            <a:off x="4572000" y="498600"/>
            <a:ext cx="0" cy="4644900"/>
          </a:xfrm>
          <a:prstGeom prst="straightConnector1">
            <a:avLst/>
          </a:prstGeom>
          <a:noFill/>
          <a:ln cap="flat" cmpd="sng" w="28575">
            <a:solidFill>
              <a:srgbClr val="FFFFFF"/>
            </a:solidFill>
            <a:prstDash val="solid"/>
            <a:round/>
            <a:headEnd len="med" w="med" type="none"/>
            <a:tailEnd len="med" w="med" type="none"/>
          </a:ln>
        </p:spPr>
      </p:cxnSp>
      <p:cxnSp>
        <p:nvCxnSpPr>
          <p:cNvPr id="134" name="Google Shape;134;p20"/>
          <p:cNvCxnSpPr/>
          <p:nvPr/>
        </p:nvCxnSpPr>
        <p:spPr>
          <a:xfrm>
            <a:off x="9325" y="1222875"/>
            <a:ext cx="9138900" cy="0"/>
          </a:xfrm>
          <a:prstGeom prst="straightConnector1">
            <a:avLst/>
          </a:prstGeom>
          <a:noFill/>
          <a:ln cap="flat" cmpd="sng" w="28575">
            <a:solidFill>
              <a:srgbClr val="FFFFFF"/>
            </a:solidFill>
            <a:prstDash val="solid"/>
            <a:round/>
            <a:headEnd len="med" w="med" type="none"/>
            <a:tailEnd len="med" w="med" type="none"/>
          </a:ln>
        </p:spPr>
      </p:cxnSp>
      <p:sp>
        <p:nvSpPr>
          <p:cNvPr id="135" name="Google Shape;135;p20"/>
          <p:cNvSpPr txBox="1"/>
          <p:nvPr/>
        </p:nvSpPr>
        <p:spPr>
          <a:xfrm>
            <a:off x="9325" y="1306875"/>
            <a:ext cx="45627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Useful in establishing baseline RTT measurements for varying devices and quantities of </a:t>
            </a:r>
            <a:r>
              <a:rPr lang="en" sz="2000">
                <a:solidFill>
                  <a:srgbClr val="FFFFFF"/>
                </a:solidFill>
                <a:latin typeface="Calibri"/>
                <a:ea typeface="Calibri"/>
                <a:cs typeface="Calibri"/>
                <a:sym typeface="Calibri"/>
              </a:rPr>
              <a:t>devices</a:t>
            </a:r>
            <a:r>
              <a:rPr lang="en" sz="2000">
                <a:solidFill>
                  <a:srgbClr val="FFFFFF"/>
                </a:solidFill>
                <a:latin typeface="Calibri"/>
                <a:ea typeface="Calibri"/>
                <a:cs typeface="Calibri"/>
                <a:sym typeface="Calibri"/>
              </a:rPr>
              <a:t> on network</a:t>
            </a:r>
            <a:endParaRPr sz="2000">
              <a:solidFill>
                <a:srgbClr val="FFFFFF"/>
              </a:solidFill>
              <a:latin typeface="Calibri"/>
              <a:ea typeface="Calibri"/>
              <a:cs typeface="Calibri"/>
              <a:sym typeface="Calibri"/>
            </a:endParaRPr>
          </a:p>
          <a:p>
            <a:pPr indent="-355600" lvl="0" marL="4572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Straightforward implementation </a:t>
            </a:r>
            <a:endParaRPr sz="2000">
              <a:solidFill>
                <a:srgbClr val="FFFFFF"/>
              </a:solidFill>
              <a:latin typeface="Calibri"/>
              <a:ea typeface="Calibri"/>
              <a:cs typeface="Calibri"/>
              <a:sym typeface="Calibri"/>
            </a:endParaRPr>
          </a:p>
          <a:p>
            <a:pPr indent="-355600" lvl="0" marL="4572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Explicit client declaration</a:t>
            </a:r>
            <a:endParaRPr sz="2000">
              <a:solidFill>
                <a:srgbClr val="FFFFFF"/>
              </a:solidFill>
              <a:latin typeface="Calibri"/>
              <a:ea typeface="Calibri"/>
              <a:cs typeface="Calibri"/>
              <a:sym typeface="Calibri"/>
            </a:endParaRPr>
          </a:p>
        </p:txBody>
      </p:sp>
      <p:sp>
        <p:nvSpPr>
          <p:cNvPr id="136" name="Google Shape;136;p20"/>
          <p:cNvSpPr txBox="1"/>
          <p:nvPr/>
        </p:nvSpPr>
        <p:spPr>
          <a:xfrm>
            <a:off x="4572000" y="1261025"/>
            <a:ext cx="4562700" cy="2955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Can ensure nearly concurrent message transmission</a:t>
            </a:r>
            <a:endParaRPr sz="2000">
              <a:solidFill>
                <a:srgbClr val="FFFFFF"/>
              </a:solidFill>
              <a:latin typeface="Calibri"/>
              <a:ea typeface="Calibri"/>
              <a:cs typeface="Calibri"/>
              <a:sym typeface="Calibri"/>
            </a:endParaRPr>
          </a:p>
          <a:p>
            <a:pPr indent="-355600" lvl="0" marL="4572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Current designs utilize a single socket, and a single port</a:t>
            </a:r>
            <a:endParaRPr sz="2000">
              <a:solidFill>
                <a:srgbClr val="FFFFFF"/>
              </a:solidFill>
              <a:latin typeface="Calibri"/>
              <a:ea typeface="Calibri"/>
              <a:cs typeface="Calibri"/>
              <a:sym typeface="Calibri"/>
            </a:endParaRPr>
          </a:p>
          <a:p>
            <a:pPr indent="-355600" lvl="0" marL="4572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Likely to enable comprehensive error handling</a:t>
            </a:r>
            <a:endParaRPr sz="2000">
              <a:solidFill>
                <a:srgbClr val="FFFFFF"/>
              </a:solidFill>
              <a:latin typeface="Calibri"/>
              <a:ea typeface="Calibri"/>
              <a:cs typeface="Calibri"/>
              <a:sym typeface="Calibri"/>
            </a:endParaRPr>
          </a:p>
          <a:p>
            <a:pPr indent="-355600" lvl="0" marL="4572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Modularity</a:t>
            </a:r>
            <a:endParaRPr sz="2000">
              <a:solidFill>
                <a:srgbClr val="FFFFFF"/>
              </a:solidFill>
              <a:latin typeface="Calibri"/>
              <a:ea typeface="Calibri"/>
              <a:cs typeface="Calibri"/>
              <a:sym typeface="Calibri"/>
            </a:endParaRPr>
          </a:p>
          <a:p>
            <a:pPr indent="-355600" lvl="0" marL="4572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Scalability</a:t>
            </a:r>
            <a:endParaRPr sz="2000">
              <a:solidFill>
                <a:srgbClr val="FFFFFF"/>
              </a:solidFill>
              <a:latin typeface="Calibri"/>
              <a:ea typeface="Calibri"/>
              <a:cs typeface="Calibri"/>
              <a:sym typeface="Calibri"/>
            </a:endParaRPr>
          </a:p>
          <a:p>
            <a:pPr indent="-355600" lvl="0" marL="4572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Reliability</a:t>
            </a:r>
            <a:endParaRPr sz="2000">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0" y="-9"/>
            <a:ext cx="83820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Risks &amp; Risk Management of each Server Design</a:t>
            </a:r>
            <a:endParaRPr sz="3000"/>
          </a:p>
        </p:txBody>
      </p:sp>
      <p:graphicFrame>
        <p:nvGraphicFramePr>
          <p:cNvPr id="142" name="Google Shape;142;p21"/>
          <p:cNvGraphicFramePr/>
          <p:nvPr/>
        </p:nvGraphicFramePr>
        <p:xfrm>
          <a:off x="467438" y="925550"/>
          <a:ext cx="3000000" cy="3000000"/>
        </p:xfrm>
        <a:graphic>
          <a:graphicData uri="http://schemas.openxmlformats.org/drawingml/2006/table">
            <a:tbl>
              <a:tblPr>
                <a:noFill/>
                <a:tableStyleId>{72B3FD48-7DF5-423E-B758-45B012B28FB6}</a:tableStyleId>
              </a:tblPr>
              <a:tblGrid>
                <a:gridCol w="2736375"/>
                <a:gridCol w="2736375"/>
                <a:gridCol w="2736375"/>
              </a:tblGrid>
              <a:tr h="639450">
                <a:tc>
                  <a:txBody>
                    <a:bodyPr/>
                    <a:lstStyle/>
                    <a:p>
                      <a:pPr indent="0" lvl="0" marL="0" rtl="0" algn="ctr">
                        <a:spcBef>
                          <a:spcPts val="0"/>
                        </a:spcBef>
                        <a:spcAft>
                          <a:spcPts val="0"/>
                        </a:spcAft>
                        <a:buNone/>
                      </a:pPr>
                      <a:r>
                        <a:rPr b="1" lang="en">
                          <a:solidFill>
                            <a:srgbClr val="FFFFFF"/>
                          </a:solidFill>
                        </a:rPr>
                        <a:t>Design:</a:t>
                      </a:r>
                      <a:endParaRPr b="1">
                        <a:solidFill>
                          <a:srgbClr val="FFFFFF"/>
                        </a:solidFill>
                      </a:endParaRPr>
                    </a:p>
                  </a:txBody>
                  <a:tcPr marT="91425" marB="91425" marR="91425" marL="91425"/>
                </a:tc>
                <a:tc>
                  <a:txBody>
                    <a:bodyPr/>
                    <a:lstStyle/>
                    <a:p>
                      <a:pPr indent="0" lvl="0" marL="0" rtl="0" algn="ctr">
                        <a:spcBef>
                          <a:spcPts val="0"/>
                        </a:spcBef>
                        <a:spcAft>
                          <a:spcPts val="0"/>
                        </a:spcAft>
                        <a:buNone/>
                      </a:pPr>
                      <a:r>
                        <a:rPr b="1" lang="en">
                          <a:solidFill>
                            <a:srgbClr val="FFFFFF"/>
                          </a:solidFill>
                        </a:rPr>
                        <a:t>Risks/Issues:</a:t>
                      </a:r>
                      <a:endParaRPr b="1">
                        <a:solidFill>
                          <a:srgbClr val="FFFFFF"/>
                        </a:solidFill>
                      </a:endParaRPr>
                    </a:p>
                  </a:txBody>
                  <a:tcPr marT="91425" marB="91425" marR="91425" marL="91425"/>
                </a:tc>
                <a:tc>
                  <a:txBody>
                    <a:bodyPr/>
                    <a:lstStyle/>
                    <a:p>
                      <a:pPr indent="0" lvl="0" marL="0" rtl="0" algn="ctr">
                        <a:spcBef>
                          <a:spcPts val="0"/>
                        </a:spcBef>
                        <a:spcAft>
                          <a:spcPts val="0"/>
                        </a:spcAft>
                        <a:buNone/>
                      </a:pPr>
                      <a:r>
                        <a:rPr b="1" lang="en">
                          <a:solidFill>
                            <a:srgbClr val="FFFFFF"/>
                          </a:solidFill>
                        </a:rPr>
                        <a:t>Risk Management</a:t>
                      </a:r>
                      <a:endParaRPr b="1">
                        <a:solidFill>
                          <a:srgbClr val="FFFFFF"/>
                        </a:solidFill>
                      </a:endParaRPr>
                    </a:p>
                  </a:txBody>
                  <a:tcPr marT="91425" marB="91425" marR="91425" marL="91425"/>
                </a:tc>
              </a:tr>
              <a:tr h="639450">
                <a:tc>
                  <a:txBody>
                    <a:bodyPr/>
                    <a:lstStyle/>
                    <a:p>
                      <a:pPr indent="0" lvl="0" marL="0" rtl="0" algn="ctr">
                        <a:spcBef>
                          <a:spcPts val="0"/>
                        </a:spcBef>
                        <a:spcAft>
                          <a:spcPts val="0"/>
                        </a:spcAft>
                        <a:buNone/>
                      </a:pPr>
                      <a:r>
                        <a:rPr lang="en">
                          <a:solidFill>
                            <a:srgbClr val="FFFFFF"/>
                          </a:solidFill>
                        </a:rPr>
                        <a:t>Single-Thread Design</a:t>
                      </a:r>
                      <a:endParaRPr>
                        <a:solidFill>
                          <a:srgbClr val="FFFFFF"/>
                        </a:solidFill>
                      </a:endParaRPr>
                    </a:p>
                  </a:txBody>
                  <a:tcPr marT="91425" marB="91425" marR="91425" marL="91425"/>
                </a:tc>
                <a:tc>
                  <a:txBody>
                    <a:bodyPr/>
                    <a:lstStyle/>
                    <a:p>
                      <a:pPr indent="-298450" lvl="0" marL="457200" rtl="0" algn="l">
                        <a:spcBef>
                          <a:spcPts val="0"/>
                        </a:spcBef>
                        <a:spcAft>
                          <a:spcPts val="0"/>
                        </a:spcAft>
                        <a:buClr>
                          <a:srgbClr val="FFFFFF"/>
                        </a:buClr>
                        <a:buSzPts val="1100"/>
                        <a:buChar char="●"/>
                      </a:pPr>
                      <a:r>
                        <a:rPr lang="en" sz="1100">
                          <a:solidFill>
                            <a:srgbClr val="FFFFFF"/>
                          </a:solidFill>
                        </a:rPr>
                        <a:t>Error handling </a:t>
                      </a:r>
                      <a:endParaRPr sz="1100">
                        <a:solidFill>
                          <a:srgbClr val="FFFFFF"/>
                        </a:solidFill>
                      </a:endParaRPr>
                    </a:p>
                    <a:p>
                      <a:pPr indent="-298450" lvl="0" marL="457200" rtl="0" algn="l">
                        <a:spcBef>
                          <a:spcPts val="0"/>
                        </a:spcBef>
                        <a:spcAft>
                          <a:spcPts val="0"/>
                        </a:spcAft>
                        <a:buClr>
                          <a:srgbClr val="FFFFFF"/>
                        </a:buClr>
                        <a:buSzPts val="1100"/>
                        <a:buChar char="●"/>
                      </a:pPr>
                      <a:r>
                        <a:rPr lang="en" sz="1100">
                          <a:solidFill>
                            <a:srgbClr val="FFFFFF"/>
                          </a:solidFill>
                        </a:rPr>
                        <a:t>Scalability</a:t>
                      </a:r>
                      <a:endParaRPr sz="1100">
                        <a:solidFill>
                          <a:srgbClr val="FFFFFF"/>
                        </a:solidFill>
                      </a:endParaRPr>
                    </a:p>
                    <a:p>
                      <a:pPr indent="-298450" lvl="0" marL="457200" rtl="0" algn="l">
                        <a:spcBef>
                          <a:spcPts val="0"/>
                        </a:spcBef>
                        <a:spcAft>
                          <a:spcPts val="0"/>
                        </a:spcAft>
                        <a:buClr>
                          <a:srgbClr val="FFFFFF"/>
                        </a:buClr>
                        <a:buSzPts val="1100"/>
                        <a:buChar char="●"/>
                      </a:pPr>
                      <a:r>
                        <a:rPr lang="en" sz="1100">
                          <a:solidFill>
                            <a:srgbClr val="FFFFFF"/>
                          </a:solidFill>
                        </a:rPr>
                        <a:t>Unable to ensure “concurrency”</a:t>
                      </a:r>
                      <a:endParaRPr sz="1100">
                        <a:solidFill>
                          <a:srgbClr val="FFFFFF"/>
                        </a:solidFill>
                      </a:endParaRPr>
                    </a:p>
                    <a:p>
                      <a:pPr indent="-298450" lvl="0" marL="457200" rtl="0" algn="l">
                        <a:spcBef>
                          <a:spcPts val="0"/>
                        </a:spcBef>
                        <a:spcAft>
                          <a:spcPts val="0"/>
                        </a:spcAft>
                        <a:buClr>
                          <a:srgbClr val="FFFFFF"/>
                        </a:buClr>
                        <a:buSzPts val="1100"/>
                        <a:buChar char="●"/>
                      </a:pPr>
                      <a:r>
                        <a:rPr lang="en" sz="1100">
                          <a:solidFill>
                            <a:srgbClr val="FFFFFF"/>
                          </a:solidFill>
                        </a:rPr>
                        <a:t>Predefine # of clients</a:t>
                      </a:r>
                      <a:endParaRPr sz="1100">
                        <a:solidFill>
                          <a:srgbClr val="FFFFFF"/>
                        </a:solidFill>
                      </a:endParaRPr>
                    </a:p>
                  </a:txBody>
                  <a:tcPr marT="91425" marB="91425" marR="91425" marL="91425"/>
                </a:tc>
                <a:tc>
                  <a:txBody>
                    <a:bodyPr/>
                    <a:lstStyle/>
                    <a:p>
                      <a:pPr indent="-304800" lvl="0" marL="457200" rtl="0" algn="l">
                        <a:spcBef>
                          <a:spcPts val="0"/>
                        </a:spcBef>
                        <a:spcAft>
                          <a:spcPts val="0"/>
                        </a:spcAft>
                        <a:buClr>
                          <a:srgbClr val="FFFFFF"/>
                        </a:buClr>
                        <a:buSzPts val="1200"/>
                        <a:buChar char="●"/>
                      </a:pPr>
                      <a:r>
                        <a:rPr lang="en" sz="1200">
                          <a:solidFill>
                            <a:srgbClr val="FFFFFF"/>
                          </a:solidFill>
                        </a:rPr>
                        <a:t>Considering other designs currently.</a:t>
                      </a:r>
                      <a:endParaRPr sz="1200">
                        <a:solidFill>
                          <a:srgbClr val="FFFFFF"/>
                        </a:solidFill>
                      </a:endParaRPr>
                    </a:p>
                  </a:txBody>
                  <a:tcPr marT="91425" marB="91425" marR="91425" marL="91425"/>
                </a:tc>
              </a:tr>
              <a:tr h="639450">
                <a:tc>
                  <a:txBody>
                    <a:bodyPr/>
                    <a:lstStyle/>
                    <a:p>
                      <a:pPr indent="0" lvl="0" marL="0" rtl="0" algn="ctr">
                        <a:spcBef>
                          <a:spcPts val="0"/>
                        </a:spcBef>
                        <a:spcAft>
                          <a:spcPts val="0"/>
                        </a:spcAft>
                        <a:buNone/>
                      </a:pPr>
                      <a:r>
                        <a:rPr lang="en">
                          <a:solidFill>
                            <a:srgbClr val="FFFFFF"/>
                          </a:solidFill>
                        </a:rPr>
                        <a:t>Initial Multithreaded Design</a:t>
                      </a:r>
                      <a:endParaRPr>
                        <a:solidFill>
                          <a:srgbClr val="FFFFFF"/>
                        </a:solidFill>
                      </a:endParaRPr>
                    </a:p>
                  </a:txBody>
                  <a:tcPr marT="91425" marB="91425" marR="91425" marL="91425"/>
                </a:tc>
                <a:tc>
                  <a:txBody>
                    <a:bodyPr/>
                    <a:lstStyle/>
                    <a:p>
                      <a:pPr indent="-298450" lvl="0" marL="457200" rtl="0" algn="l">
                        <a:spcBef>
                          <a:spcPts val="0"/>
                        </a:spcBef>
                        <a:spcAft>
                          <a:spcPts val="0"/>
                        </a:spcAft>
                        <a:buClr>
                          <a:srgbClr val="FFFFFF"/>
                        </a:buClr>
                        <a:buSzPts val="1100"/>
                        <a:buChar char="●"/>
                      </a:pPr>
                      <a:r>
                        <a:rPr lang="en" sz="1100">
                          <a:solidFill>
                            <a:srgbClr val="FFFFFF"/>
                          </a:solidFill>
                        </a:rPr>
                        <a:t>Error handling of client connection</a:t>
                      </a:r>
                      <a:endParaRPr sz="1100">
                        <a:solidFill>
                          <a:srgbClr val="FFFFFF"/>
                        </a:solidFill>
                      </a:endParaRPr>
                    </a:p>
                    <a:p>
                      <a:pPr indent="-298450" lvl="0" marL="457200" rtl="0" algn="l">
                        <a:spcBef>
                          <a:spcPts val="0"/>
                        </a:spcBef>
                        <a:spcAft>
                          <a:spcPts val="0"/>
                        </a:spcAft>
                        <a:buClr>
                          <a:srgbClr val="FFFFFF"/>
                        </a:buClr>
                        <a:buSzPts val="1100"/>
                        <a:buChar char="●"/>
                      </a:pPr>
                      <a:r>
                        <a:rPr lang="en" sz="1100">
                          <a:solidFill>
                            <a:srgbClr val="FFFFFF"/>
                          </a:solidFill>
                        </a:rPr>
                        <a:t>Error handling of sending</a:t>
                      </a:r>
                      <a:endParaRPr sz="1100">
                        <a:solidFill>
                          <a:srgbClr val="FFFFFF"/>
                        </a:solidFill>
                      </a:endParaRPr>
                    </a:p>
                    <a:p>
                      <a:pPr indent="-298450" lvl="0" marL="457200" rtl="0" algn="l">
                        <a:spcBef>
                          <a:spcPts val="0"/>
                        </a:spcBef>
                        <a:spcAft>
                          <a:spcPts val="0"/>
                        </a:spcAft>
                        <a:buClr>
                          <a:srgbClr val="FFFFFF"/>
                        </a:buClr>
                        <a:buSzPts val="1100"/>
                        <a:buChar char="●"/>
                      </a:pPr>
                      <a:r>
                        <a:rPr lang="en" sz="1100">
                          <a:solidFill>
                            <a:srgbClr val="FFFFFF"/>
                          </a:solidFill>
                        </a:rPr>
                        <a:t>Error handling of receiving</a:t>
                      </a:r>
                      <a:endParaRPr sz="1100">
                        <a:solidFill>
                          <a:srgbClr val="FFFFFF"/>
                        </a:solidFill>
                      </a:endParaRPr>
                    </a:p>
                    <a:p>
                      <a:pPr indent="-298450" lvl="0" marL="457200" rtl="0" algn="l">
                        <a:spcBef>
                          <a:spcPts val="0"/>
                        </a:spcBef>
                        <a:spcAft>
                          <a:spcPts val="0"/>
                        </a:spcAft>
                        <a:buClr>
                          <a:srgbClr val="FFFFFF"/>
                        </a:buClr>
                        <a:buSzPts val="1100"/>
                        <a:buChar char="●"/>
                      </a:pPr>
                      <a:r>
                        <a:rPr lang="en" sz="1100">
                          <a:solidFill>
                            <a:srgbClr val="FFFFFF"/>
                          </a:solidFill>
                        </a:rPr>
                        <a:t>Not modularized</a:t>
                      </a:r>
                      <a:endParaRPr sz="1100">
                        <a:solidFill>
                          <a:srgbClr val="FFFFFF"/>
                        </a:solidFill>
                      </a:endParaRPr>
                    </a:p>
                  </a:txBody>
                  <a:tcPr marT="91425" marB="91425" marR="91425" marL="91425"/>
                </a:tc>
                <a:tc>
                  <a:txBody>
                    <a:bodyPr/>
                    <a:lstStyle/>
                    <a:p>
                      <a:pPr indent="-298450" lvl="0" marL="457200" rtl="0" algn="l">
                        <a:spcBef>
                          <a:spcPts val="0"/>
                        </a:spcBef>
                        <a:spcAft>
                          <a:spcPts val="0"/>
                        </a:spcAft>
                        <a:buClr>
                          <a:srgbClr val="FFFFFF"/>
                        </a:buClr>
                        <a:buSzPts val="1100"/>
                        <a:buChar char="●"/>
                      </a:pPr>
                      <a:r>
                        <a:rPr lang="en" sz="1100">
                          <a:solidFill>
                            <a:srgbClr val="FFFFFF"/>
                          </a:solidFill>
                        </a:rPr>
                        <a:t>Continue researching approaches to handle errors using a single client thread to ensure fluid communication</a:t>
                      </a:r>
                      <a:endParaRPr sz="1100">
                        <a:solidFill>
                          <a:srgbClr val="FFFFFF"/>
                        </a:solidFill>
                      </a:endParaRPr>
                    </a:p>
                  </a:txBody>
                  <a:tcPr marT="91425" marB="91425" marR="91425" marL="91425"/>
                </a:tc>
              </a:tr>
              <a:tr h="983825">
                <a:tc>
                  <a:txBody>
                    <a:bodyPr/>
                    <a:lstStyle/>
                    <a:p>
                      <a:pPr indent="0" lvl="0" marL="0" rtl="0" algn="ctr">
                        <a:spcBef>
                          <a:spcPts val="0"/>
                        </a:spcBef>
                        <a:spcAft>
                          <a:spcPts val="0"/>
                        </a:spcAft>
                        <a:buNone/>
                      </a:pPr>
                      <a:r>
                        <a:rPr lang="en">
                          <a:solidFill>
                            <a:srgbClr val="FFFFFF"/>
                          </a:solidFill>
                        </a:rPr>
                        <a:t>Theorized Multithreaded Design</a:t>
                      </a:r>
                      <a:endParaRPr>
                        <a:solidFill>
                          <a:srgbClr val="FFFFFF"/>
                        </a:solidFill>
                      </a:endParaRPr>
                    </a:p>
                  </a:txBody>
                  <a:tcPr marT="91425" marB="91425" marR="91425" marL="91425"/>
                </a:tc>
                <a:tc>
                  <a:txBody>
                    <a:bodyPr/>
                    <a:lstStyle/>
                    <a:p>
                      <a:pPr indent="-298450" lvl="0" marL="457200" rtl="0" algn="l">
                        <a:spcBef>
                          <a:spcPts val="0"/>
                        </a:spcBef>
                        <a:spcAft>
                          <a:spcPts val="0"/>
                        </a:spcAft>
                        <a:buClr>
                          <a:srgbClr val="FFFFFF"/>
                        </a:buClr>
                        <a:buSzPts val="1100"/>
                        <a:buChar char="●"/>
                      </a:pPr>
                      <a:r>
                        <a:rPr lang="en" sz="1100">
                          <a:solidFill>
                            <a:srgbClr val="FFFFFF"/>
                          </a:solidFill>
                        </a:rPr>
                        <a:t>Implementation has to be tested as to level of feasibility</a:t>
                      </a:r>
                      <a:endParaRPr sz="1100">
                        <a:solidFill>
                          <a:srgbClr val="FFFFFF"/>
                        </a:solidFill>
                      </a:endParaRPr>
                    </a:p>
                  </a:txBody>
                  <a:tcPr marT="91425" marB="91425" marR="91425" marL="91425"/>
                </a:tc>
                <a:tc>
                  <a:txBody>
                    <a:bodyPr/>
                    <a:lstStyle/>
                    <a:p>
                      <a:pPr indent="-298450" lvl="0" marL="457200" rtl="0" algn="l">
                        <a:spcBef>
                          <a:spcPts val="0"/>
                        </a:spcBef>
                        <a:spcAft>
                          <a:spcPts val="0"/>
                        </a:spcAft>
                        <a:buClr>
                          <a:srgbClr val="FFFFFF"/>
                        </a:buClr>
                        <a:buSzPts val="1100"/>
                        <a:buChar char="●"/>
                      </a:pPr>
                      <a:r>
                        <a:rPr lang="en" sz="1100">
                          <a:solidFill>
                            <a:srgbClr val="FFFFFF"/>
                          </a:solidFill>
                        </a:rPr>
                        <a:t>Continued research and testing of design</a:t>
                      </a:r>
                      <a:endParaRPr sz="1100">
                        <a:solidFill>
                          <a:srgbClr val="FFFFFF"/>
                        </a:solidFill>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0" y="-9"/>
            <a:ext cx="83820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Application Development </a:t>
            </a:r>
            <a:endParaRPr sz="4000"/>
          </a:p>
        </p:txBody>
      </p:sp>
      <p:sp>
        <p:nvSpPr>
          <p:cNvPr id="148" name="Google Shape;148;p22"/>
          <p:cNvSpPr txBox="1"/>
          <p:nvPr>
            <p:ph idx="1" type="body"/>
          </p:nvPr>
        </p:nvSpPr>
        <p:spPr>
          <a:xfrm>
            <a:off x="381000" y="963450"/>
            <a:ext cx="4191000" cy="4058400"/>
          </a:xfrm>
          <a:prstGeom prst="rect">
            <a:avLst/>
          </a:prstGeom>
        </p:spPr>
        <p:txBody>
          <a:bodyPr anchorCtr="0" anchor="t" bIns="0" lIns="0" spcFirstLastPara="1" rIns="0" wrap="square" tIns="0">
            <a:noAutofit/>
          </a:bodyPr>
          <a:lstStyle/>
          <a:p>
            <a:pPr indent="-349250" lvl="0" marL="457200" rtl="0" algn="l">
              <a:spcBef>
                <a:spcPts val="640"/>
              </a:spcBef>
              <a:spcAft>
                <a:spcPts val="0"/>
              </a:spcAft>
              <a:buSzPts val="1900"/>
              <a:buChar char="•"/>
            </a:pPr>
            <a:r>
              <a:rPr lang="en" sz="1900"/>
              <a:t>Goal of app is to produce a useable accompaniment to our devices that will </a:t>
            </a:r>
            <a:r>
              <a:rPr lang="en" sz="1900">
                <a:solidFill>
                  <a:srgbClr val="FFFFB9"/>
                </a:solidFill>
              </a:rPr>
              <a:t>aggregate their data</a:t>
            </a:r>
            <a:r>
              <a:rPr lang="en" sz="1900"/>
              <a:t>, </a:t>
            </a:r>
            <a:r>
              <a:rPr lang="en" sz="1900">
                <a:solidFill>
                  <a:srgbClr val="FFFFFF"/>
                </a:solidFill>
              </a:rPr>
              <a:t>provide meaningful </a:t>
            </a:r>
            <a:r>
              <a:rPr lang="en" sz="1900">
                <a:solidFill>
                  <a:srgbClr val="FFFFB9"/>
                </a:solidFill>
              </a:rPr>
              <a:t>updates to the server</a:t>
            </a:r>
            <a:r>
              <a:rPr lang="en" sz="1900">
                <a:solidFill>
                  <a:srgbClr val="FFFFFF"/>
                </a:solidFill>
              </a:rPr>
              <a:t>,</a:t>
            </a:r>
            <a:r>
              <a:rPr lang="en" sz="1900">
                <a:solidFill>
                  <a:srgbClr val="FFFFB9"/>
                </a:solidFill>
              </a:rPr>
              <a:t> </a:t>
            </a:r>
            <a:r>
              <a:rPr lang="en" sz="1900">
                <a:solidFill>
                  <a:srgbClr val="FFFFFF"/>
                </a:solidFill>
              </a:rPr>
              <a:t>and</a:t>
            </a:r>
            <a:r>
              <a:rPr lang="en" sz="1900">
                <a:solidFill>
                  <a:srgbClr val="FFFFB9"/>
                </a:solidFill>
              </a:rPr>
              <a:t> </a:t>
            </a:r>
            <a:r>
              <a:rPr lang="en" sz="1900">
                <a:solidFill>
                  <a:srgbClr val="FFFFB9"/>
                </a:solidFill>
              </a:rPr>
              <a:t>display it usefully</a:t>
            </a:r>
            <a:r>
              <a:rPr lang="en" sz="1900">
                <a:solidFill>
                  <a:srgbClr val="FFFFFF"/>
                </a:solidFill>
              </a:rPr>
              <a:t>.</a:t>
            </a:r>
            <a:endParaRPr sz="1900">
              <a:solidFill>
                <a:srgbClr val="FFFFB9"/>
              </a:solidFill>
            </a:endParaRPr>
          </a:p>
          <a:p>
            <a:pPr indent="-349250" lvl="0" marL="457200" rtl="0" algn="l">
              <a:spcBef>
                <a:spcPts val="0"/>
              </a:spcBef>
              <a:spcAft>
                <a:spcPts val="0"/>
              </a:spcAft>
              <a:buSzPts val="1900"/>
              <a:buChar char="•"/>
            </a:pPr>
            <a:r>
              <a:rPr lang="en" sz="1900"/>
              <a:t>These uses include: </a:t>
            </a:r>
            <a:endParaRPr sz="1900"/>
          </a:p>
          <a:p>
            <a:pPr indent="-330200" lvl="1" marL="914400" rtl="0" algn="l">
              <a:spcBef>
                <a:spcPts val="0"/>
              </a:spcBef>
              <a:spcAft>
                <a:spcPts val="0"/>
              </a:spcAft>
              <a:buSzPts val="1600"/>
              <a:buChar char="•"/>
            </a:pPr>
            <a:r>
              <a:rPr lang="en" sz="1600"/>
              <a:t>Showing hourly trends </a:t>
            </a:r>
            <a:endParaRPr sz="1600"/>
          </a:p>
          <a:p>
            <a:pPr indent="-330200" lvl="1" marL="914400" rtl="0" algn="l">
              <a:spcBef>
                <a:spcPts val="0"/>
              </a:spcBef>
              <a:spcAft>
                <a:spcPts val="0"/>
              </a:spcAft>
              <a:buSzPts val="1600"/>
              <a:buChar char="•"/>
            </a:pPr>
            <a:r>
              <a:rPr lang="en" sz="1600"/>
              <a:t>Showing active and past alerts for the site</a:t>
            </a:r>
            <a:endParaRPr sz="1600"/>
          </a:p>
          <a:p>
            <a:pPr indent="-330200" lvl="1" marL="914400" rtl="0" algn="l">
              <a:spcBef>
                <a:spcPts val="0"/>
              </a:spcBef>
              <a:spcAft>
                <a:spcPts val="0"/>
              </a:spcAft>
              <a:buSzPts val="1600"/>
              <a:buChar char="•"/>
            </a:pPr>
            <a:r>
              <a:rPr lang="en" sz="1600"/>
              <a:t>Defined work area with location of devices.</a:t>
            </a:r>
            <a:endParaRPr sz="1600"/>
          </a:p>
          <a:p>
            <a:pPr indent="-349250" lvl="0" marL="457200" rtl="0" algn="l">
              <a:spcBef>
                <a:spcPts val="0"/>
              </a:spcBef>
              <a:spcAft>
                <a:spcPts val="0"/>
              </a:spcAft>
              <a:buSzPts val="1900"/>
              <a:buChar char="•"/>
            </a:pPr>
            <a:r>
              <a:rPr lang="en" sz="1900"/>
              <a:t>The front end layout has been completed with initial back end communication connection made</a:t>
            </a:r>
            <a:endParaRPr sz="1900"/>
          </a:p>
          <a:p>
            <a:pPr indent="0" lvl="0" marL="457200" rtl="0" algn="l">
              <a:spcBef>
                <a:spcPts val="640"/>
              </a:spcBef>
              <a:spcAft>
                <a:spcPts val="0"/>
              </a:spcAft>
              <a:buNone/>
            </a:pPr>
            <a:r>
              <a:t/>
            </a:r>
            <a:endParaRPr sz="1900"/>
          </a:p>
        </p:txBody>
      </p:sp>
      <p:pic>
        <p:nvPicPr>
          <p:cNvPr id="149" name="Google Shape;149;p22"/>
          <p:cNvPicPr preferRelativeResize="0"/>
          <p:nvPr/>
        </p:nvPicPr>
        <p:blipFill>
          <a:blip r:embed="rId3">
            <a:alphaModFix/>
          </a:blip>
          <a:stretch>
            <a:fillRect/>
          </a:stretch>
        </p:blipFill>
        <p:spPr>
          <a:xfrm>
            <a:off x="4572000" y="782275"/>
            <a:ext cx="4288023" cy="4239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0" y="-9"/>
            <a:ext cx="83820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Mobile Application Milestones</a:t>
            </a:r>
            <a:endParaRPr sz="4000"/>
          </a:p>
        </p:txBody>
      </p:sp>
      <p:sp>
        <p:nvSpPr>
          <p:cNvPr id="155" name="Google Shape;155;p23"/>
          <p:cNvSpPr txBox="1"/>
          <p:nvPr>
            <p:ph idx="1" type="body"/>
          </p:nvPr>
        </p:nvSpPr>
        <p:spPr>
          <a:xfrm>
            <a:off x="381000" y="640326"/>
            <a:ext cx="8382000" cy="41745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 sz="2300"/>
              <a:t>The front end user interface </a:t>
            </a:r>
            <a:r>
              <a:rPr lang="en" sz="2300"/>
              <a:t>focuses</a:t>
            </a:r>
            <a:r>
              <a:rPr lang="en" sz="2300"/>
              <a:t> on the alert system data, location data and the heart rate of the individual. </a:t>
            </a:r>
            <a:endParaRPr sz="2300"/>
          </a:p>
          <a:p>
            <a:pPr indent="-355600" lvl="0" marL="457200" rtl="0" algn="l">
              <a:spcBef>
                <a:spcPts val="640"/>
              </a:spcBef>
              <a:spcAft>
                <a:spcPts val="0"/>
              </a:spcAft>
              <a:buSzPts val="2000"/>
              <a:buChar char="•"/>
            </a:pPr>
            <a:r>
              <a:rPr lang="en" sz="2000"/>
              <a:t>Current layout is completed</a:t>
            </a:r>
            <a:endParaRPr sz="2000"/>
          </a:p>
          <a:p>
            <a:pPr indent="-355600" lvl="0" marL="457200" rtl="0" algn="l">
              <a:spcBef>
                <a:spcPts val="0"/>
              </a:spcBef>
              <a:spcAft>
                <a:spcPts val="0"/>
              </a:spcAft>
              <a:buSzPts val="2000"/>
              <a:buChar char="•"/>
            </a:pPr>
            <a:r>
              <a:rPr lang="en" sz="2000"/>
              <a:t>Next Milestones: Acquire Heart Rate from smartwatch, Integrate Location and Map API with Vuzix providing GPS location, alert values </a:t>
            </a:r>
            <a:r>
              <a:rPr lang="en" sz="2000"/>
              <a:t>received</a:t>
            </a:r>
            <a:r>
              <a:rPr lang="en" sz="2000"/>
              <a:t> and displayed from Xavier.</a:t>
            </a:r>
            <a:endParaRPr sz="2000"/>
          </a:p>
          <a:p>
            <a:pPr indent="-355600" lvl="0" marL="457200" rtl="0" algn="l">
              <a:spcBef>
                <a:spcPts val="0"/>
              </a:spcBef>
              <a:spcAft>
                <a:spcPts val="0"/>
              </a:spcAft>
              <a:buSzPts val="2000"/>
              <a:buChar char="•"/>
            </a:pPr>
            <a:r>
              <a:rPr lang="en" sz="2000"/>
              <a:t>Alert data sent back to Xavier so alert level can be updated</a:t>
            </a:r>
            <a:endParaRPr sz="2000"/>
          </a:p>
          <a:p>
            <a:pPr indent="0" lvl="0" marL="0" rtl="0" algn="l">
              <a:spcBef>
                <a:spcPts val="640"/>
              </a:spcBef>
              <a:spcAft>
                <a:spcPts val="0"/>
              </a:spcAft>
              <a:buNone/>
            </a:pPr>
            <a:r>
              <a:rPr lang="en" sz="2300"/>
              <a:t>The app has test code for connection to backend installed and is able connect to the Xavier. </a:t>
            </a:r>
            <a:endParaRPr sz="2300"/>
          </a:p>
          <a:p>
            <a:pPr indent="-355600" lvl="0" marL="457200" rtl="0" algn="l">
              <a:spcBef>
                <a:spcPts val="640"/>
              </a:spcBef>
              <a:spcAft>
                <a:spcPts val="0"/>
              </a:spcAft>
              <a:buSzPts val="2000"/>
              <a:buChar char="•"/>
            </a:pPr>
            <a:r>
              <a:rPr lang="en" sz="2000"/>
              <a:t>Connection </a:t>
            </a:r>
            <a:r>
              <a:rPr lang="en" sz="2000"/>
              <a:t>through</a:t>
            </a:r>
            <a:r>
              <a:rPr lang="en" sz="2000"/>
              <a:t> the test button. </a:t>
            </a:r>
            <a:endParaRPr sz="2000"/>
          </a:p>
          <a:p>
            <a:pPr indent="-355600" lvl="0" marL="457200" rtl="0" algn="l">
              <a:spcBef>
                <a:spcPts val="0"/>
              </a:spcBef>
              <a:spcAft>
                <a:spcPts val="0"/>
              </a:spcAft>
              <a:buSzPts val="2000"/>
              <a:buChar char="•"/>
            </a:pPr>
            <a:r>
              <a:rPr lang="en" sz="2000"/>
              <a:t>Need to connect database to collect data from other devices</a:t>
            </a:r>
            <a:endParaRPr sz="2000"/>
          </a:p>
          <a:p>
            <a:pPr indent="-355600" lvl="0" marL="457200" rtl="0" algn="l">
              <a:spcBef>
                <a:spcPts val="0"/>
              </a:spcBef>
              <a:spcAft>
                <a:spcPts val="0"/>
              </a:spcAft>
              <a:buSzPts val="2000"/>
              <a:buChar char="•"/>
            </a:pPr>
            <a:r>
              <a:rPr lang="en" sz="2000"/>
              <a:t>Future plan for back end is to </a:t>
            </a:r>
            <a:r>
              <a:rPr lang="en" sz="2000"/>
              <a:t>receive</a:t>
            </a:r>
            <a:r>
              <a:rPr lang="en" sz="2000"/>
              <a:t> this information live from devices and store in a database to be displayed on front end UI</a:t>
            </a:r>
            <a:r>
              <a:rPr lang="en" sz="2000"/>
              <a:t> </a:t>
            </a:r>
            <a:endParaRPr sz="2000"/>
          </a:p>
          <a:p>
            <a:pPr indent="0" lvl="0" marL="0" rtl="0" algn="l">
              <a:spcBef>
                <a:spcPts val="640"/>
              </a:spcBef>
              <a:spcAft>
                <a:spcPts val="0"/>
              </a:spcAft>
              <a:buNone/>
            </a:pPr>
            <a:r>
              <a:t/>
            </a:r>
            <a:endParaRPr sz="2400"/>
          </a:p>
          <a:p>
            <a:pPr indent="0" lvl="0" marL="0" rtl="0" algn="l">
              <a:spcBef>
                <a:spcPts val="640"/>
              </a:spcBef>
              <a:spcAft>
                <a:spcPts val="0"/>
              </a:spcAft>
              <a:buNone/>
            </a:pPr>
            <a:r>
              <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0" y="0"/>
            <a:ext cx="91854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900"/>
              <a:t>Mobile Application Risks &amp; Risk Management</a:t>
            </a:r>
            <a:endParaRPr sz="3900"/>
          </a:p>
        </p:txBody>
      </p:sp>
      <p:sp>
        <p:nvSpPr>
          <p:cNvPr id="161" name="Google Shape;161;p24"/>
          <p:cNvSpPr txBox="1"/>
          <p:nvPr>
            <p:ph idx="1" type="body"/>
          </p:nvPr>
        </p:nvSpPr>
        <p:spPr>
          <a:xfrm>
            <a:off x="381000" y="1270347"/>
            <a:ext cx="8382000" cy="2418000"/>
          </a:xfrm>
          <a:prstGeom prst="rect">
            <a:avLst/>
          </a:prstGeom>
        </p:spPr>
        <p:txBody>
          <a:bodyPr anchorCtr="0" anchor="t" bIns="0" lIns="0" spcFirstLastPara="1" rIns="0" wrap="square" tIns="0">
            <a:noAutofit/>
          </a:bodyPr>
          <a:lstStyle/>
          <a:p>
            <a:pPr indent="-431800" lvl="0" marL="457200" rtl="0" algn="l">
              <a:spcBef>
                <a:spcPts val="640"/>
              </a:spcBef>
              <a:spcAft>
                <a:spcPts val="0"/>
              </a:spcAft>
              <a:buSzPts val="3200"/>
              <a:buChar char="•"/>
            </a:pPr>
            <a:r>
              <a:rPr lang="en"/>
              <a:t>Most immediate risk would be app displaying incorrect or out of date information</a:t>
            </a:r>
            <a:endParaRPr/>
          </a:p>
          <a:p>
            <a:pPr indent="-431800" lvl="0" marL="457200" rtl="0" algn="l">
              <a:spcBef>
                <a:spcPts val="0"/>
              </a:spcBef>
              <a:spcAft>
                <a:spcPts val="0"/>
              </a:spcAft>
              <a:buSzPts val="3200"/>
              <a:buChar char="•"/>
            </a:pPr>
            <a:r>
              <a:rPr lang="en"/>
              <a:t>App failure/crashing causing danger and lost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0" y="-9"/>
            <a:ext cx="83820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Final Deliverables</a:t>
            </a:r>
            <a:endParaRPr sz="4000"/>
          </a:p>
        </p:txBody>
      </p:sp>
      <p:sp>
        <p:nvSpPr>
          <p:cNvPr id="167" name="Google Shape;167;p25"/>
          <p:cNvSpPr txBox="1"/>
          <p:nvPr>
            <p:ph idx="1" type="body"/>
          </p:nvPr>
        </p:nvSpPr>
        <p:spPr>
          <a:xfrm>
            <a:off x="381000" y="1059645"/>
            <a:ext cx="8382000" cy="2874900"/>
          </a:xfrm>
          <a:prstGeom prst="rect">
            <a:avLst/>
          </a:prstGeom>
        </p:spPr>
        <p:txBody>
          <a:bodyPr anchorCtr="0" anchor="t" bIns="0" lIns="0" spcFirstLastPara="1" rIns="0" wrap="square" tIns="0">
            <a:noAutofit/>
          </a:bodyPr>
          <a:lstStyle/>
          <a:p>
            <a:pPr indent="-431800" lvl="0" marL="457200" rtl="0" algn="l">
              <a:spcBef>
                <a:spcPts val="640"/>
              </a:spcBef>
              <a:spcAft>
                <a:spcPts val="0"/>
              </a:spcAft>
              <a:buSzPts val="3200"/>
              <a:buChar char="•"/>
            </a:pPr>
            <a:r>
              <a:rPr lang="en"/>
              <a:t>Efficiency maximized (for scalability), concurrent, </a:t>
            </a:r>
            <a:r>
              <a:rPr lang="en"/>
              <a:t>fluid server design to continuously (at interval) deliver messages to a single-scale system of clients</a:t>
            </a:r>
            <a:endParaRPr/>
          </a:p>
          <a:p>
            <a:pPr indent="-431800" lvl="0" marL="457200" rtl="0" algn="l">
              <a:spcBef>
                <a:spcPts val="0"/>
              </a:spcBef>
              <a:spcAft>
                <a:spcPts val="0"/>
              </a:spcAft>
              <a:buSzPts val="3200"/>
              <a:buChar char="•"/>
            </a:pPr>
            <a:r>
              <a:rPr lang="en"/>
              <a:t>Mobile application for data collection, summarization, server updates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81000" y="172641"/>
            <a:ext cx="83820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0"/>
          <p:cNvSpPr txBox="1"/>
          <p:nvPr>
            <p:ph type="title"/>
          </p:nvPr>
        </p:nvSpPr>
        <p:spPr>
          <a:xfrm>
            <a:off x="0" y="-9"/>
            <a:ext cx="83820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System Overhead</a:t>
            </a:r>
            <a:endParaRPr sz="4000"/>
          </a:p>
        </p:txBody>
      </p:sp>
      <p:pic>
        <p:nvPicPr>
          <p:cNvPr id="47" name="Google Shape;47;p10"/>
          <p:cNvPicPr preferRelativeResize="0"/>
          <p:nvPr/>
        </p:nvPicPr>
        <p:blipFill>
          <a:blip r:embed="rId3">
            <a:alphaModFix/>
          </a:blip>
          <a:stretch>
            <a:fillRect/>
          </a:stretch>
        </p:blipFill>
        <p:spPr>
          <a:xfrm>
            <a:off x="2432858" y="498600"/>
            <a:ext cx="3438741" cy="4440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1"/>
          <p:cNvSpPr txBox="1"/>
          <p:nvPr>
            <p:ph type="title"/>
          </p:nvPr>
        </p:nvSpPr>
        <p:spPr>
          <a:xfrm>
            <a:off x="0" y="0"/>
            <a:ext cx="90081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Associated Hardware Risks &amp; Management</a:t>
            </a:r>
            <a:endParaRPr sz="4000"/>
          </a:p>
        </p:txBody>
      </p:sp>
      <p:graphicFrame>
        <p:nvGraphicFramePr>
          <p:cNvPr id="53" name="Google Shape;53;p11"/>
          <p:cNvGraphicFramePr/>
          <p:nvPr/>
        </p:nvGraphicFramePr>
        <p:xfrm>
          <a:off x="884550" y="654863"/>
          <a:ext cx="3000000" cy="3000000"/>
        </p:xfrm>
        <a:graphic>
          <a:graphicData uri="http://schemas.openxmlformats.org/drawingml/2006/table">
            <a:tbl>
              <a:tblPr>
                <a:noFill/>
                <a:tableStyleId>{72B3FD48-7DF5-423E-B758-45B012B28FB6}</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rPr>
                        <a:t>Risks</a:t>
                      </a:r>
                      <a:endParaRPr>
                        <a:solidFill>
                          <a:srgbClr val="FFFFFF"/>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rPr>
                        <a:t>Risk Mitigation</a:t>
                      </a:r>
                      <a:endParaRPr>
                        <a:solidFill>
                          <a:srgbClr val="FFFFFF"/>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90000"/>
                        </a:lnSpc>
                        <a:spcBef>
                          <a:spcPts val="640"/>
                        </a:spcBef>
                        <a:spcAft>
                          <a:spcPts val="0"/>
                        </a:spcAft>
                        <a:buNone/>
                      </a:pPr>
                      <a:r>
                        <a:rPr lang="en">
                          <a:solidFill>
                            <a:schemeClr val="lt1"/>
                          </a:solidFill>
                        </a:rPr>
                        <a:t>When testing, the battery appeared to last approximately </a:t>
                      </a:r>
                      <a:r>
                        <a:rPr lang="en">
                          <a:solidFill>
                            <a:srgbClr val="FFFFB9"/>
                          </a:solidFill>
                        </a:rPr>
                        <a:t>40 minutes</a:t>
                      </a:r>
                      <a:r>
                        <a:rPr lang="en">
                          <a:solidFill>
                            <a:schemeClr val="lt1"/>
                          </a:solidFill>
                        </a:rPr>
                        <a:t> as opposed to the </a:t>
                      </a:r>
                      <a:r>
                        <a:rPr lang="en">
                          <a:solidFill>
                            <a:srgbClr val="FFFFB9"/>
                          </a:solidFill>
                        </a:rPr>
                        <a:t>4-6 hours of battery life</a:t>
                      </a:r>
                      <a:r>
                        <a:rPr lang="en">
                          <a:solidFill>
                            <a:schemeClr val="lt1"/>
                          </a:solidFill>
                        </a:rPr>
                        <a:t> that is expected</a:t>
                      </a:r>
                      <a:endParaRPr>
                        <a:solidFill>
                          <a:srgbClr val="FFFFFF"/>
                        </a:solidFill>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rgbClr val="FFFFFF"/>
                          </a:solidFill>
                        </a:rPr>
                        <a:t>Potentially </a:t>
                      </a:r>
                      <a:r>
                        <a:rPr lang="en">
                          <a:solidFill>
                            <a:srgbClr val="FFFFB9"/>
                          </a:solidFill>
                        </a:rPr>
                        <a:t>replacing goggles</a:t>
                      </a:r>
                      <a:r>
                        <a:rPr lang="en">
                          <a:solidFill>
                            <a:srgbClr val="FFFFFF"/>
                          </a:solidFill>
                        </a:rPr>
                        <a:t> would be a short term solution, however it is being discussed as to whether this will be viable as a solution for potential companies looking to invest in this project</a:t>
                      </a:r>
                      <a:endParaRPr>
                        <a:solidFill>
                          <a:srgbClr val="FFFFFF"/>
                        </a:solidFill>
                      </a:endParaRPr>
                    </a:p>
                  </a:txBody>
                  <a:tcPr marT="91425" marB="91425" marR="91425" marL="91425">
                    <a:lnT cap="flat" cmpd="sng" w="38100">
                      <a:solidFill>
                        <a:srgbClr val="9E9E9E"/>
                      </a:solidFill>
                      <a:prstDash val="solid"/>
                      <a:round/>
                      <a:headEnd len="sm" w="sm" type="none"/>
                      <a:tailEnd len="sm" w="sm" type="none"/>
                    </a:lnT>
                  </a:tcPr>
                </a:tc>
              </a:tr>
              <a:tr h="381000">
                <a:tc>
                  <a:txBody>
                    <a:bodyPr/>
                    <a:lstStyle/>
                    <a:p>
                      <a:pPr indent="0" lvl="0" marL="0" rtl="0" algn="l">
                        <a:lnSpc>
                          <a:spcPct val="90000"/>
                        </a:lnSpc>
                        <a:spcBef>
                          <a:spcPts val="640"/>
                        </a:spcBef>
                        <a:spcAft>
                          <a:spcPts val="0"/>
                        </a:spcAft>
                        <a:buNone/>
                      </a:pPr>
                      <a:r>
                        <a:rPr lang="en">
                          <a:solidFill>
                            <a:srgbClr val="FFFFB9"/>
                          </a:solidFill>
                        </a:rPr>
                        <a:t>Large vehicles and traffic</a:t>
                      </a:r>
                      <a:r>
                        <a:rPr lang="en">
                          <a:solidFill>
                            <a:schemeClr val="lt1"/>
                          </a:solidFill>
                        </a:rPr>
                        <a:t> appear to cause much higher latencies or halt communication altogether when passing by. (buses, large trucks, etc.)</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B9"/>
                          </a:solidFill>
                        </a:rPr>
                        <a:t>Error handling</a:t>
                      </a:r>
                      <a:r>
                        <a:rPr lang="en">
                          <a:solidFill>
                            <a:srgbClr val="FFFFFF"/>
                          </a:solidFill>
                        </a:rPr>
                        <a:t> can be done to mitigate the effects of outside vehicles in the workzone</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Working near the boundary or outside the </a:t>
                      </a:r>
                      <a:r>
                        <a:rPr lang="en">
                          <a:solidFill>
                            <a:srgbClr val="FFFFB9"/>
                          </a:solidFill>
                        </a:rPr>
                        <a:t>temperature range</a:t>
                      </a:r>
                      <a:r>
                        <a:rPr lang="en">
                          <a:solidFill>
                            <a:srgbClr val="FFFFFF"/>
                          </a:solidFill>
                        </a:rPr>
                        <a:t> of the router has shown to reduce the range of communication</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Keeping the router in a </a:t>
                      </a:r>
                      <a:r>
                        <a:rPr lang="en">
                          <a:solidFill>
                            <a:srgbClr val="FFFFB9"/>
                          </a:solidFill>
                        </a:rPr>
                        <a:t>temperate zone well within its range of operation</a:t>
                      </a:r>
                      <a:r>
                        <a:rPr lang="en">
                          <a:solidFill>
                            <a:srgbClr val="FFFFFF"/>
                          </a:solidFill>
                        </a:rPr>
                        <a:t> would allow for the most efficient communication</a:t>
                      </a:r>
                      <a:endParaRPr>
                        <a:solidFill>
                          <a:srgbClr val="FFFFFF"/>
                        </a:solidFill>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2"/>
          <p:cNvSpPr txBox="1"/>
          <p:nvPr>
            <p:ph type="title"/>
          </p:nvPr>
        </p:nvSpPr>
        <p:spPr>
          <a:xfrm>
            <a:off x="420450" y="172641"/>
            <a:ext cx="8382000" cy="498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4000"/>
              <a:t>Communication Schematic and Progress</a:t>
            </a:r>
            <a:endParaRPr sz="4000"/>
          </a:p>
        </p:txBody>
      </p:sp>
      <p:pic>
        <p:nvPicPr>
          <p:cNvPr id="59" name="Google Shape;59;p12"/>
          <p:cNvPicPr preferRelativeResize="0"/>
          <p:nvPr/>
        </p:nvPicPr>
        <p:blipFill>
          <a:blip r:embed="rId3">
            <a:alphaModFix/>
          </a:blip>
          <a:stretch>
            <a:fillRect/>
          </a:stretch>
        </p:blipFill>
        <p:spPr>
          <a:xfrm>
            <a:off x="1105425" y="745716"/>
            <a:ext cx="7012052" cy="41674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title"/>
          </p:nvPr>
        </p:nvSpPr>
        <p:spPr>
          <a:xfrm>
            <a:off x="126225" y="38166"/>
            <a:ext cx="83820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Software being used for development</a:t>
            </a:r>
            <a:endParaRPr sz="3000"/>
          </a:p>
        </p:txBody>
      </p:sp>
      <p:pic>
        <p:nvPicPr>
          <p:cNvPr id="65" name="Google Shape;65;p13"/>
          <p:cNvPicPr preferRelativeResize="0"/>
          <p:nvPr/>
        </p:nvPicPr>
        <p:blipFill>
          <a:blip r:embed="rId3">
            <a:alphaModFix/>
          </a:blip>
          <a:stretch>
            <a:fillRect/>
          </a:stretch>
        </p:blipFill>
        <p:spPr>
          <a:xfrm>
            <a:off x="1840359" y="465972"/>
            <a:ext cx="1336526" cy="1154550"/>
          </a:xfrm>
          <a:prstGeom prst="rect">
            <a:avLst/>
          </a:prstGeom>
          <a:noFill/>
          <a:ln>
            <a:noFill/>
          </a:ln>
        </p:spPr>
      </p:pic>
      <p:pic>
        <p:nvPicPr>
          <p:cNvPr id="66" name="Google Shape;66;p13"/>
          <p:cNvPicPr preferRelativeResize="0"/>
          <p:nvPr/>
        </p:nvPicPr>
        <p:blipFill>
          <a:blip r:embed="rId4">
            <a:alphaModFix/>
          </a:blip>
          <a:stretch>
            <a:fillRect/>
          </a:stretch>
        </p:blipFill>
        <p:spPr>
          <a:xfrm>
            <a:off x="1786475" y="1830313"/>
            <a:ext cx="1390395" cy="410675"/>
          </a:xfrm>
          <a:prstGeom prst="rect">
            <a:avLst/>
          </a:prstGeom>
          <a:noFill/>
          <a:ln>
            <a:noFill/>
          </a:ln>
        </p:spPr>
      </p:pic>
      <p:pic>
        <p:nvPicPr>
          <p:cNvPr id="67" name="Google Shape;67;p13"/>
          <p:cNvPicPr preferRelativeResize="0"/>
          <p:nvPr/>
        </p:nvPicPr>
        <p:blipFill>
          <a:blip r:embed="rId5">
            <a:alphaModFix/>
          </a:blip>
          <a:stretch>
            <a:fillRect/>
          </a:stretch>
        </p:blipFill>
        <p:spPr>
          <a:xfrm>
            <a:off x="1740413" y="3646206"/>
            <a:ext cx="1397800" cy="1048344"/>
          </a:xfrm>
          <a:prstGeom prst="rect">
            <a:avLst/>
          </a:prstGeom>
          <a:noFill/>
          <a:ln>
            <a:noFill/>
          </a:ln>
        </p:spPr>
      </p:pic>
      <p:pic>
        <p:nvPicPr>
          <p:cNvPr id="68" name="Google Shape;68;p13"/>
          <p:cNvPicPr preferRelativeResize="0"/>
          <p:nvPr/>
        </p:nvPicPr>
        <p:blipFill>
          <a:blip r:embed="rId6">
            <a:alphaModFix/>
          </a:blip>
          <a:stretch>
            <a:fillRect/>
          </a:stretch>
        </p:blipFill>
        <p:spPr>
          <a:xfrm>
            <a:off x="2105318" y="2450786"/>
            <a:ext cx="806594" cy="1209899"/>
          </a:xfrm>
          <a:prstGeom prst="rect">
            <a:avLst/>
          </a:prstGeom>
          <a:noFill/>
          <a:ln>
            <a:noFill/>
          </a:ln>
        </p:spPr>
      </p:pic>
      <p:cxnSp>
        <p:nvCxnSpPr>
          <p:cNvPr id="69" name="Google Shape;69;p13"/>
          <p:cNvCxnSpPr/>
          <p:nvPr/>
        </p:nvCxnSpPr>
        <p:spPr>
          <a:xfrm>
            <a:off x="3176875" y="1043250"/>
            <a:ext cx="3588600" cy="0"/>
          </a:xfrm>
          <a:prstGeom prst="straightConnector1">
            <a:avLst/>
          </a:prstGeom>
          <a:noFill/>
          <a:ln cap="flat" cmpd="sng" w="38100">
            <a:solidFill>
              <a:srgbClr val="FFFFFF"/>
            </a:solidFill>
            <a:prstDash val="solid"/>
            <a:round/>
            <a:headEnd len="med" w="med" type="none"/>
            <a:tailEnd len="med" w="med" type="triangle"/>
          </a:ln>
        </p:spPr>
      </p:cxnSp>
      <p:cxnSp>
        <p:nvCxnSpPr>
          <p:cNvPr id="70" name="Google Shape;70;p13"/>
          <p:cNvCxnSpPr/>
          <p:nvPr/>
        </p:nvCxnSpPr>
        <p:spPr>
          <a:xfrm>
            <a:off x="3176875" y="2035638"/>
            <a:ext cx="3588600" cy="0"/>
          </a:xfrm>
          <a:prstGeom prst="straightConnector1">
            <a:avLst/>
          </a:prstGeom>
          <a:noFill/>
          <a:ln cap="flat" cmpd="sng" w="38100">
            <a:solidFill>
              <a:srgbClr val="FFFFFF"/>
            </a:solidFill>
            <a:prstDash val="solid"/>
            <a:round/>
            <a:headEnd len="med" w="med" type="none"/>
            <a:tailEnd len="med" w="med" type="triangle"/>
          </a:ln>
        </p:spPr>
      </p:cxnSp>
      <p:cxnSp>
        <p:nvCxnSpPr>
          <p:cNvPr id="71" name="Google Shape;71;p13"/>
          <p:cNvCxnSpPr/>
          <p:nvPr/>
        </p:nvCxnSpPr>
        <p:spPr>
          <a:xfrm>
            <a:off x="3138225" y="4170375"/>
            <a:ext cx="3588600" cy="0"/>
          </a:xfrm>
          <a:prstGeom prst="straightConnector1">
            <a:avLst/>
          </a:prstGeom>
          <a:noFill/>
          <a:ln cap="flat" cmpd="sng" w="38100">
            <a:solidFill>
              <a:srgbClr val="FFFFFF"/>
            </a:solidFill>
            <a:prstDash val="solid"/>
            <a:round/>
            <a:headEnd len="med" w="med" type="none"/>
            <a:tailEnd len="med" w="med" type="triangle"/>
          </a:ln>
        </p:spPr>
      </p:cxnSp>
      <p:cxnSp>
        <p:nvCxnSpPr>
          <p:cNvPr id="72" name="Google Shape;72;p13"/>
          <p:cNvCxnSpPr/>
          <p:nvPr/>
        </p:nvCxnSpPr>
        <p:spPr>
          <a:xfrm>
            <a:off x="3138225" y="3055738"/>
            <a:ext cx="3588600" cy="0"/>
          </a:xfrm>
          <a:prstGeom prst="straightConnector1">
            <a:avLst/>
          </a:prstGeom>
          <a:noFill/>
          <a:ln cap="flat" cmpd="sng" w="38100">
            <a:solidFill>
              <a:srgbClr val="FFFFFF"/>
            </a:solidFill>
            <a:prstDash val="solid"/>
            <a:round/>
            <a:headEnd len="med" w="med" type="none"/>
            <a:tailEnd len="med" w="med" type="triangle"/>
          </a:ln>
        </p:spPr>
      </p:cxnSp>
      <p:sp>
        <p:nvSpPr>
          <p:cNvPr id="73" name="Google Shape;73;p13"/>
          <p:cNvSpPr txBox="1"/>
          <p:nvPr/>
        </p:nvSpPr>
        <p:spPr>
          <a:xfrm>
            <a:off x="353000" y="796950"/>
            <a:ext cx="97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Calibri"/>
                <a:ea typeface="Calibri"/>
                <a:cs typeface="Calibri"/>
                <a:sym typeface="Calibri"/>
              </a:rPr>
              <a:t>Server:</a:t>
            </a:r>
            <a:endParaRPr sz="2000">
              <a:solidFill>
                <a:srgbClr val="FFFFFF"/>
              </a:solidFill>
              <a:latin typeface="Calibri"/>
              <a:ea typeface="Calibri"/>
              <a:cs typeface="Calibri"/>
              <a:sym typeface="Calibri"/>
            </a:endParaRPr>
          </a:p>
        </p:txBody>
      </p:sp>
      <p:sp>
        <p:nvSpPr>
          <p:cNvPr id="74" name="Google Shape;74;p13"/>
          <p:cNvSpPr txBox="1"/>
          <p:nvPr/>
        </p:nvSpPr>
        <p:spPr>
          <a:xfrm>
            <a:off x="353000" y="1748375"/>
            <a:ext cx="97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Calibri"/>
                <a:ea typeface="Calibri"/>
                <a:cs typeface="Calibri"/>
                <a:sym typeface="Calibri"/>
              </a:rPr>
              <a:t>Client</a:t>
            </a:r>
            <a:r>
              <a:rPr lang="en" sz="2000">
                <a:solidFill>
                  <a:srgbClr val="FFFFFF"/>
                </a:solidFill>
                <a:latin typeface="Calibri"/>
                <a:ea typeface="Calibri"/>
                <a:cs typeface="Calibri"/>
                <a:sym typeface="Calibri"/>
              </a:rPr>
              <a:t>:</a:t>
            </a:r>
            <a:endParaRPr sz="2000">
              <a:solidFill>
                <a:srgbClr val="FFFFFF"/>
              </a:solidFill>
              <a:latin typeface="Calibri"/>
              <a:ea typeface="Calibri"/>
              <a:cs typeface="Calibri"/>
              <a:sym typeface="Calibri"/>
            </a:endParaRPr>
          </a:p>
        </p:txBody>
      </p:sp>
      <p:sp>
        <p:nvSpPr>
          <p:cNvPr id="75" name="Google Shape;75;p13"/>
          <p:cNvSpPr txBox="1"/>
          <p:nvPr/>
        </p:nvSpPr>
        <p:spPr>
          <a:xfrm>
            <a:off x="353000" y="3924075"/>
            <a:ext cx="97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Calibri"/>
                <a:ea typeface="Calibri"/>
                <a:cs typeface="Calibri"/>
                <a:sym typeface="Calibri"/>
              </a:rPr>
              <a:t>Client:</a:t>
            </a:r>
            <a:endParaRPr sz="2000">
              <a:solidFill>
                <a:srgbClr val="FFFFFF"/>
              </a:solidFill>
              <a:latin typeface="Calibri"/>
              <a:ea typeface="Calibri"/>
              <a:cs typeface="Calibri"/>
              <a:sym typeface="Calibri"/>
            </a:endParaRPr>
          </a:p>
        </p:txBody>
      </p:sp>
      <p:sp>
        <p:nvSpPr>
          <p:cNvPr id="76" name="Google Shape;76;p13"/>
          <p:cNvSpPr txBox="1"/>
          <p:nvPr/>
        </p:nvSpPr>
        <p:spPr>
          <a:xfrm>
            <a:off x="353000" y="2874775"/>
            <a:ext cx="1702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FFFF"/>
                </a:solidFill>
                <a:latin typeface="Calibri"/>
                <a:ea typeface="Calibri"/>
                <a:cs typeface="Calibri"/>
                <a:sym typeface="Calibri"/>
              </a:rPr>
              <a:t>Client (digital twin):</a:t>
            </a:r>
            <a:endParaRPr sz="1500">
              <a:solidFill>
                <a:srgbClr val="FFFFFF"/>
              </a:solidFill>
              <a:latin typeface="Calibri"/>
              <a:ea typeface="Calibri"/>
              <a:cs typeface="Calibri"/>
              <a:sym typeface="Calibri"/>
            </a:endParaRPr>
          </a:p>
        </p:txBody>
      </p:sp>
      <p:pic>
        <p:nvPicPr>
          <p:cNvPr id="77" name="Google Shape;77;p13"/>
          <p:cNvPicPr preferRelativeResize="0"/>
          <p:nvPr/>
        </p:nvPicPr>
        <p:blipFill>
          <a:blip r:embed="rId7">
            <a:alphaModFix/>
          </a:blip>
          <a:stretch>
            <a:fillRect/>
          </a:stretch>
        </p:blipFill>
        <p:spPr>
          <a:xfrm>
            <a:off x="7424675" y="598200"/>
            <a:ext cx="890112" cy="890112"/>
          </a:xfrm>
          <a:prstGeom prst="rect">
            <a:avLst/>
          </a:prstGeom>
          <a:noFill/>
          <a:ln>
            <a:noFill/>
          </a:ln>
        </p:spPr>
      </p:pic>
      <p:pic>
        <p:nvPicPr>
          <p:cNvPr id="78" name="Google Shape;78;p13"/>
          <p:cNvPicPr preferRelativeResize="0"/>
          <p:nvPr/>
        </p:nvPicPr>
        <p:blipFill>
          <a:blip r:embed="rId8">
            <a:alphaModFix/>
          </a:blip>
          <a:stretch>
            <a:fillRect/>
          </a:stretch>
        </p:blipFill>
        <p:spPr>
          <a:xfrm>
            <a:off x="6863150" y="1590612"/>
            <a:ext cx="890100" cy="890100"/>
          </a:xfrm>
          <a:prstGeom prst="rect">
            <a:avLst/>
          </a:prstGeom>
          <a:noFill/>
          <a:ln>
            <a:noFill/>
          </a:ln>
        </p:spPr>
      </p:pic>
      <p:pic>
        <p:nvPicPr>
          <p:cNvPr id="79" name="Google Shape;79;p13"/>
          <p:cNvPicPr preferRelativeResize="0"/>
          <p:nvPr/>
        </p:nvPicPr>
        <p:blipFill>
          <a:blip r:embed="rId9">
            <a:alphaModFix/>
          </a:blip>
          <a:stretch>
            <a:fillRect/>
          </a:stretch>
        </p:blipFill>
        <p:spPr>
          <a:xfrm>
            <a:off x="7954300" y="1549725"/>
            <a:ext cx="890100" cy="890100"/>
          </a:xfrm>
          <a:prstGeom prst="rect">
            <a:avLst/>
          </a:prstGeom>
          <a:noFill/>
          <a:ln>
            <a:noFill/>
          </a:ln>
        </p:spPr>
      </p:pic>
      <p:pic>
        <p:nvPicPr>
          <p:cNvPr id="80" name="Google Shape;80;p13"/>
          <p:cNvPicPr preferRelativeResize="0"/>
          <p:nvPr/>
        </p:nvPicPr>
        <p:blipFill>
          <a:blip r:embed="rId8">
            <a:alphaModFix/>
          </a:blip>
          <a:stretch>
            <a:fillRect/>
          </a:stretch>
        </p:blipFill>
        <p:spPr>
          <a:xfrm>
            <a:off x="6863150" y="2610687"/>
            <a:ext cx="890100" cy="890100"/>
          </a:xfrm>
          <a:prstGeom prst="rect">
            <a:avLst/>
          </a:prstGeom>
          <a:noFill/>
          <a:ln>
            <a:noFill/>
          </a:ln>
        </p:spPr>
      </p:pic>
      <p:pic>
        <p:nvPicPr>
          <p:cNvPr id="81" name="Google Shape;81;p13"/>
          <p:cNvPicPr preferRelativeResize="0"/>
          <p:nvPr/>
        </p:nvPicPr>
        <p:blipFill>
          <a:blip r:embed="rId9">
            <a:alphaModFix/>
          </a:blip>
          <a:stretch>
            <a:fillRect/>
          </a:stretch>
        </p:blipFill>
        <p:spPr>
          <a:xfrm>
            <a:off x="7954300" y="2610675"/>
            <a:ext cx="890100" cy="890100"/>
          </a:xfrm>
          <a:prstGeom prst="rect">
            <a:avLst/>
          </a:prstGeom>
          <a:noFill/>
          <a:ln>
            <a:noFill/>
          </a:ln>
        </p:spPr>
      </p:pic>
      <p:pic>
        <p:nvPicPr>
          <p:cNvPr id="82" name="Google Shape;82;p13"/>
          <p:cNvPicPr preferRelativeResize="0"/>
          <p:nvPr/>
        </p:nvPicPr>
        <p:blipFill>
          <a:blip r:embed="rId10">
            <a:alphaModFix/>
          </a:blip>
          <a:stretch>
            <a:fillRect/>
          </a:stretch>
        </p:blipFill>
        <p:spPr>
          <a:xfrm>
            <a:off x="6863150" y="3660675"/>
            <a:ext cx="890100" cy="890100"/>
          </a:xfrm>
          <a:prstGeom prst="rect">
            <a:avLst/>
          </a:prstGeom>
          <a:noFill/>
          <a:ln>
            <a:noFill/>
          </a:ln>
        </p:spPr>
      </p:pic>
      <p:pic>
        <p:nvPicPr>
          <p:cNvPr id="83" name="Google Shape;83;p13"/>
          <p:cNvPicPr preferRelativeResize="0"/>
          <p:nvPr/>
        </p:nvPicPr>
        <p:blipFill>
          <a:blip r:embed="rId11">
            <a:alphaModFix/>
          </a:blip>
          <a:stretch>
            <a:fillRect/>
          </a:stretch>
        </p:blipFill>
        <p:spPr>
          <a:xfrm>
            <a:off x="7700450" y="3712593"/>
            <a:ext cx="1397800" cy="7862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0" y="0"/>
            <a:ext cx="89148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Current Server Implementation for Testing</a:t>
            </a:r>
            <a:endParaRPr sz="4000"/>
          </a:p>
        </p:txBody>
      </p:sp>
      <p:pic>
        <p:nvPicPr>
          <p:cNvPr id="89" name="Google Shape;89;p14"/>
          <p:cNvPicPr preferRelativeResize="0"/>
          <p:nvPr/>
        </p:nvPicPr>
        <p:blipFill>
          <a:blip r:embed="rId3">
            <a:alphaModFix/>
          </a:blip>
          <a:stretch>
            <a:fillRect/>
          </a:stretch>
        </p:blipFill>
        <p:spPr>
          <a:xfrm>
            <a:off x="3760966" y="498600"/>
            <a:ext cx="1357410" cy="46449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0" y="-9"/>
            <a:ext cx="83820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Latency Data and Anomalies</a:t>
            </a:r>
            <a:endParaRPr sz="4000"/>
          </a:p>
        </p:txBody>
      </p:sp>
      <p:pic>
        <p:nvPicPr>
          <p:cNvPr id="95" name="Google Shape;95;p15"/>
          <p:cNvPicPr preferRelativeResize="0"/>
          <p:nvPr/>
        </p:nvPicPr>
        <p:blipFill>
          <a:blip r:embed="rId3">
            <a:alphaModFix/>
          </a:blip>
          <a:stretch>
            <a:fillRect/>
          </a:stretch>
        </p:blipFill>
        <p:spPr>
          <a:xfrm>
            <a:off x="717550" y="755856"/>
            <a:ext cx="3522674" cy="2120944"/>
          </a:xfrm>
          <a:prstGeom prst="rect">
            <a:avLst/>
          </a:prstGeom>
          <a:noFill/>
          <a:ln>
            <a:noFill/>
          </a:ln>
        </p:spPr>
      </p:pic>
      <p:pic>
        <p:nvPicPr>
          <p:cNvPr id="96" name="Google Shape;96;p15"/>
          <p:cNvPicPr preferRelativeResize="0"/>
          <p:nvPr/>
        </p:nvPicPr>
        <p:blipFill>
          <a:blip r:embed="rId4">
            <a:alphaModFix/>
          </a:blip>
          <a:stretch>
            <a:fillRect/>
          </a:stretch>
        </p:blipFill>
        <p:spPr>
          <a:xfrm>
            <a:off x="4572000" y="755850"/>
            <a:ext cx="3522676" cy="2120950"/>
          </a:xfrm>
          <a:prstGeom prst="rect">
            <a:avLst/>
          </a:prstGeom>
          <a:noFill/>
          <a:ln>
            <a:noFill/>
          </a:ln>
        </p:spPr>
      </p:pic>
      <p:pic>
        <p:nvPicPr>
          <p:cNvPr id="97" name="Google Shape;97;p15"/>
          <p:cNvPicPr preferRelativeResize="0"/>
          <p:nvPr/>
        </p:nvPicPr>
        <p:blipFill>
          <a:blip r:embed="rId5">
            <a:alphaModFix/>
          </a:blip>
          <a:stretch>
            <a:fillRect/>
          </a:stretch>
        </p:blipFill>
        <p:spPr>
          <a:xfrm>
            <a:off x="717538" y="2950716"/>
            <a:ext cx="3522700" cy="2120959"/>
          </a:xfrm>
          <a:prstGeom prst="rect">
            <a:avLst/>
          </a:prstGeom>
          <a:noFill/>
          <a:ln>
            <a:noFill/>
          </a:ln>
        </p:spPr>
      </p:pic>
      <p:pic>
        <p:nvPicPr>
          <p:cNvPr id="98" name="Google Shape;98;p15"/>
          <p:cNvPicPr preferRelativeResize="0"/>
          <p:nvPr/>
        </p:nvPicPr>
        <p:blipFill>
          <a:blip r:embed="rId6">
            <a:alphaModFix/>
          </a:blip>
          <a:stretch>
            <a:fillRect/>
          </a:stretch>
        </p:blipFill>
        <p:spPr>
          <a:xfrm>
            <a:off x="4571999" y="2950735"/>
            <a:ext cx="3522676" cy="21209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0" y="-9"/>
            <a:ext cx="83820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Server Implementation Milestones</a:t>
            </a:r>
            <a:endParaRPr sz="4000"/>
          </a:p>
        </p:txBody>
      </p:sp>
      <p:sp>
        <p:nvSpPr>
          <p:cNvPr id="104" name="Google Shape;104;p16"/>
          <p:cNvSpPr txBox="1"/>
          <p:nvPr>
            <p:ph idx="1" type="body"/>
          </p:nvPr>
        </p:nvSpPr>
        <p:spPr>
          <a:xfrm>
            <a:off x="381000" y="1564531"/>
            <a:ext cx="8382000" cy="1658100"/>
          </a:xfrm>
          <a:prstGeom prst="rect">
            <a:avLst/>
          </a:prstGeom>
        </p:spPr>
        <p:txBody>
          <a:bodyPr anchorCtr="0" anchor="t" bIns="0" lIns="0" spcFirstLastPara="1" rIns="0" wrap="square" tIns="0">
            <a:noAutofit/>
          </a:bodyPr>
          <a:lstStyle/>
          <a:p>
            <a:pPr indent="-381000" lvl="0" marL="457200" rtl="0" algn="l">
              <a:spcBef>
                <a:spcPts val="640"/>
              </a:spcBef>
              <a:spcAft>
                <a:spcPts val="0"/>
              </a:spcAft>
              <a:buSzPts val="2400"/>
              <a:buChar char="•"/>
            </a:pPr>
            <a:r>
              <a:rPr lang="en" sz="2400"/>
              <a:t>The primary objective the team currently has in implementing the server is to design an </a:t>
            </a:r>
            <a:r>
              <a:rPr b="1" lang="en" sz="2400" u="sng"/>
              <a:t>multithreaded server</a:t>
            </a:r>
            <a:r>
              <a:rPr lang="en" sz="2400"/>
              <a:t> approach to ensure adequate </a:t>
            </a:r>
            <a:r>
              <a:rPr lang="en" sz="2400">
                <a:solidFill>
                  <a:srgbClr val="FFFFB9"/>
                </a:solidFill>
              </a:rPr>
              <a:t>error handling</a:t>
            </a:r>
            <a:r>
              <a:rPr lang="en" sz="2400"/>
              <a:t>, </a:t>
            </a:r>
            <a:r>
              <a:rPr lang="en" sz="2400">
                <a:solidFill>
                  <a:srgbClr val="FFFFB9"/>
                </a:solidFill>
              </a:rPr>
              <a:t>concurrent message transmission</a:t>
            </a:r>
            <a:r>
              <a:rPr lang="en" sz="2400"/>
              <a:t>, and </a:t>
            </a:r>
            <a:r>
              <a:rPr lang="en" sz="2400">
                <a:solidFill>
                  <a:srgbClr val="FFFFB9"/>
                </a:solidFill>
              </a:rPr>
              <a:t>fluid communication</a:t>
            </a:r>
            <a:r>
              <a:rPr lang="en" sz="2400"/>
              <a:t> wholly</a:t>
            </a:r>
            <a:endParaRPr sz="2400"/>
          </a:p>
          <a:p>
            <a:pPr indent="-381000" lvl="0" marL="457200" rtl="0" algn="l">
              <a:spcBef>
                <a:spcPts val="0"/>
              </a:spcBef>
              <a:spcAft>
                <a:spcPts val="0"/>
              </a:spcAft>
              <a:buSzPts val="2400"/>
              <a:buChar char="•"/>
            </a:pPr>
            <a:r>
              <a:rPr lang="en" sz="2400"/>
              <a:t>The team has a theorized and began testing a couple of potential frameworks for the flow of the server</a:t>
            </a:r>
            <a:endParaRPr sz="2400"/>
          </a:p>
          <a:p>
            <a:pPr indent="-381000" lvl="0" marL="457200" rtl="0" algn="l">
              <a:spcBef>
                <a:spcPts val="0"/>
              </a:spcBef>
              <a:spcAft>
                <a:spcPts val="0"/>
              </a:spcAft>
              <a:buSzPts val="2400"/>
              <a:buChar char="•"/>
            </a:pPr>
            <a:r>
              <a:rPr lang="en" sz="2400"/>
              <a:t>The following slides will discuss these implementations in detail</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0" y="-9"/>
            <a:ext cx="8382000" cy="49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Initial Multithreaded Server Design</a:t>
            </a:r>
            <a:endParaRPr sz="4000"/>
          </a:p>
        </p:txBody>
      </p:sp>
      <p:pic>
        <p:nvPicPr>
          <p:cNvPr id="110" name="Google Shape;110;p17"/>
          <p:cNvPicPr preferRelativeResize="0"/>
          <p:nvPr/>
        </p:nvPicPr>
        <p:blipFill>
          <a:blip r:embed="rId3">
            <a:alphaModFix/>
          </a:blip>
          <a:stretch>
            <a:fillRect/>
          </a:stretch>
        </p:blipFill>
        <p:spPr>
          <a:xfrm>
            <a:off x="3108800" y="498601"/>
            <a:ext cx="2045924" cy="4606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mple presentation slides">
  <a:themeElements>
    <a:clrScheme name="Green Template-Template">
      <a:dk1>
        <a:srgbClr val="000000"/>
      </a:dk1>
      <a:lt1>
        <a:srgbClr val="FFFFFF"/>
      </a:lt1>
      <a:dk2>
        <a:srgbClr val="1F7335"/>
      </a:dk2>
      <a:lt2>
        <a:srgbClr val="C4FF89"/>
      </a:lt2>
      <a:accent1>
        <a:srgbClr val="FFC000"/>
      </a:accent1>
      <a:accent2>
        <a:srgbClr val="3497AE"/>
      </a:accent2>
      <a:accent3>
        <a:srgbClr val="DF8045"/>
      </a:accent3>
      <a:accent4>
        <a:srgbClr val="7DCC2E"/>
      </a:accent4>
      <a:accent5>
        <a:srgbClr val="FF9929"/>
      </a:accent5>
      <a:accent6>
        <a:srgbClr val="7D3DA1"/>
      </a:accent6>
      <a:hlink>
        <a:srgbClr val="F0ED7B"/>
      </a:hlink>
      <a:folHlink>
        <a:srgbClr val="F3EB4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